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78" r:id="rId4"/>
    <p:sldId id="335" r:id="rId5"/>
    <p:sldId id="326" r:id="rId6"/>
    <p:sldId id="327" r:id="rId7"/>
    <p:sldId id="259" r:id="rId8"/>
    <p:sldId id="260" r:id="rId9"/>
    <p:sldId id="262" r:id="rId10"/>
    <p:sldId id="261" r:id="rId11"/>
    <p:sldId id="258" r:id="rId12"/>
    <p:sldId id="263" r:id="rId13"/>
    <p:sldId id="264" r:id="rId14"/>
    <p:sldId id="267" r:id="rId15"/>
    <p:sldId id="328" r:id="rId16"/>
    <p:sldId id="268" r:id="rId17"/>
    <p:sldId id="269" r:id="rId18"/>
    <p:sldId id="265" r:id="rId19"/>
    <p:sldId id="270" r:id="rId20"/>
    <p:sldId id="311" r:id="rId21"/>
    <p:sldId id="289" r:id="rId22"/>
    <p:sldId id="296" r:id="rId23"/>
    <p:sldId id="285" r:id="rId24"/>
    <p:sldId id="286" r:id="rId25"/>
    <p:sldId id="287" r:id="rId26"/>
    <p:sldId id="295" r:id="rId27"/>
    <p:sldId id="281" r:id="rId28"/>
    <p:sldId id="314" r:id="rId29"/>
    <p:sldId id="293" r:id="rId30"/>
    <p:sldId id="290" r:id="rId31"/>
    <p:sldId id="334" r:id="rId32"/>
    <p:sldId id="288" r:id="rId33"/>
    <p:sldId id="297" r:id="rId34"/>
    <p:sldId id="292" r:id="rId35"/>
    <p:sldId id="298" r:id="rId36"/>
    <p:sldId id="294" r:id="rId37"/>
    <p:sldId id="282" r:id="rId38"/>
    <p:sldId id="283" r:id="rId39"/>
    <p:sldId id="284" r:id="rId40"/>
    <p:sldId id="333" r:id="rId41"/>
    <p:sldId id="331" r:id="rId42"/>
    <p:sldId id="271" r:id="rId43"/>
    <p:sldId id="306" r:id="rId44"/>
    <p:sldId id="317" r:id="rId45"/>
    <p:sldId id="279" r:id="rId46"/>
    <p:sldId id="313" r:id="rId47"/>
    <p:sldId id="280" r:id="rId48"/>
    <p:sldId id="307" r:id="rId49"/>
    <p:sldId id="318" r:id="rId50"/>
    <p:sldId id="312" r:id="rId51"/>
    <p:sldId id="302" r:id="rId52"/>
    <p:sldId id="332" r:id="rId53"/>
    <p:sldId id="272" r:id="rId54"/>
    <p:sldId id="308" r:id="rId55"/>
    <p:sldId id="319" r:id="rId56"/>
    <p:sldId id="273" r:id="rId57"/>
    <p:sldId id="309" r:id="rId58"/>
    <p:sldId id="329" r:id="rId59"/>
    <p:sldId id="274" r:id="rId60"/>
    <p:sldId id="310" r:id="rId61"/>
    <p:sldId id="316" r:id="rId62"/>
    <p:sldId id="291" r:id="rId63"/>
    <p:sldId id="301" r:id="rId64"/>
    <p:sldId id="303" r:id="rId65"/>
    <p:sldId id="304" r:id="rId66"/>
    <p:sldId id="300" r:id="rId67"/>
    <p:sldId id="305" r:id="rId68"/>
    <p:sldId id="275" r:id="rId69"/>
    <p:sldId id="320" r:id="rId70"/>
    <p:sldId id="321" r:id="rId71"/>
    <p:sldId id="299" r:id="rId72"/>
    <p:sldId id="276" r:id="rId73"/>
    <p:sldId id="322" r:id="rId74"/>
    <p:sldId id="277" r:id="rId75"/>
    <p:sldId id="323" r:id="rId76"/>
    <p:sldId id="324" r:id="rId77"/>
    <p:sldId id="315" r:id="rId78"/>
    <p:sldId id="325" r:id="rId79"/>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9" autoAdjust="0"/>
    <p:restoredTop sz="94660"/>
  </p:normalViewPr>
  <p:slideViewPr>
    <p:cSldViewPr snapToGrid="0">
      <p:cViewPr varScale="1">
        <p:scale>
          <a:sx n="126" d="100"/>
          <a:sy n="126" d="100"/>
        </p:scale>
        <p:origin x="672" y="80"/>
      </p:cViewPr>
      <p:guideLst/>
    </p:cSldViewPr>
  </p:slideViewPr>
  <p:notesTextViewPr>
    <p:cViewPr>
      <p:scale>
        <a:sx n="1" d="1"/>
        <a:sy n="1" d="1"/>
      </p:scale>
      <p:origin x="0" y="0"/>
    </p:cViewPr>
  </p:notesTextViewPr>
  <p:sorterViewPr>
    <p:cViewPr>
      <p:scale>
        <a:sx n="100" d="100"/>
        <a:sy n="100" d="100"/>
      </p:scale>
      <p:origin x="0" y="-73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79288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3405998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2509123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1996096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380926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1861971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256250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265498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158369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552311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CC787CA-4B20-45FF-B195-0A95527C2735}" type="datetimeFigureOut">
              <a:rPr lang="ko-KR" altLang="en-US" smtClean="0"/>
              <a:t>2024-02-02</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297166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787CA-4B20-45FF-B195-0A95527C2735}" type="datetimeFigureOut">
              <a:rPr lang="ko-KR" altLang="en-US" smtClean="0"/>
              <a:t>2024-02-02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9331F-3D82-416A-9109-481307658162}" type="slidenum">
              <a:rPr lang="ko-KR" altLang="en-US" smtClean="0"/>
              <a:t>‹#›</a:t>
            </a:fld>
            <a:endParaRPr lang="ko-KR" altLang="en-US"/>
          </a:p>
        </p:txBody>
      </p:sp>
    </p:spTree>
    <p:extLst>
      <p:ext uri="{BB962C8B-B14F-4D97-AF65-F5344CB8AC3E}">
        <p14:creationId xmlns:p14="http://schemas.microsoft.com/office/powerpoint/2010/main" val="3736542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namu.wiki/w/%ED%94%84%EB%9E%91%EC%8A%A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amu.wiki/w/%EC%8A%A4%EC%BD%94%ED%8B%80%EB%9E%9C%EB%93%9C" TargetMode="External"/><Relationship Id="rId2" Type="http://schemas.openxmlformats.org/officeDocument/2006/relationships/hyperlink" Target="https://namu.wiki/w/%EC%A6%9D%EB%A5%98%EC%A3%BC" TargetMode="External"/><Relationship Id="rId1" Type="http://schemas.openxmlformats.org/officeDocument/2006/relationships/slideLayout" Target="../slideLayouts/slideLayout2.xml"/><Relationship Id="rId4" Type="http://schemas.openxmlformats.org/officeDocument/2006/relationships/hyperlink" Target="https://namu.wiki/w/%EB%B3%B4%EB%A6%A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namu.wiki/w/%EC%8A%A4%EC%BD%94%ED%8B%80%EB%9E%9C%EB%93%9C" TargetMode="Externa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hyperlink" Target="https://namu.wiki/w/%EC%8B%B1%EA%B8%80%20%EB%AA%B0%ED%8A%B8%20%EC%9C%84%EC%8A%A4%ED%82%A4"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namu.wiki/w/%EC%85%B0%EB%A6%AC" TargetMode="External"/><Relationship Id="rId2" Type="http://schemas.openxmlformats.org/officeDocument/2006/relationships/hyperlink" Target="https://namu.wiki/w/%EC%8A%A4%ED%8E%98%EC%9D%B8"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namu.wiki/w/%ED%83%88%EB%A6%AC%EC%8A%A4%EC%BB%A4" TargetMode="External"/><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hyperlink" Target="https://namu.wiki/w/%EC%BF%A8%EC%9D%BC%EB%9D%BC" TargetMode="External"/><Relationship Id="rId5" Type="http://schemas.openxmlformats.org/officeDocument/2006/relationships/hyperlink" Target="https://namu.wiki/w/%ED%81%AC%EB%9E%98%EA%B1%B4%EB%AA%A8%EC%96%B4" TargetMode="External"/><Relationship Id="rId4" Type="http://schemas.openxmlformats.org/officeDocument/2006/relationships/hyperlink" Target="https://namu.wiki/w/%EB%A7%81%ED%81%AC%EC%9A%B0%EB%93%9C"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namu.wiki/w/%EC%9C%84%EC%8A%A4%ED%82%A4" TargetMode="External"/><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hyperlink" Target="https://namu.wiki/w/%ED%95%98%EC%9D%B4%EB%9E%9C%EB%93%9C%20%ED%8C%8C%ED%81%AC" TargetMode="External"/><Relationship Id="rId4" Type="http://schemas.openxmlformats.org/officeDocument/2006/relationships/hyperlink" Target="https://namu.wiki/w/%EB%8D%94%20%EB%A7%A5%EC%BC%88%EB%9E%8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namu.wiki/w/%ED%83%88%EB%A6%AC%EC%8A%A4%EC%BB%A4" TargetMode="External"/><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namu.wiki/w/%ED%81%AC%EB%9E%98%EA%B1%B4%EB%AA%A8%EC%96%B4" TargetMode="External"/><Relationship Id="rId4" Type="http://schemas.openxmlformats.org/officeDocument/2006/relationships/hyperlink" Target="https://namu.wiki/w/%EA%B8%80%EB%A0%8C%20%EC%97%98%EC%A7%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namu.wiki/w/%EC%95%84%EA%B0%80%EB%B2%A0%20%EC%8B%9C%EB%9F%BD"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namu.wiki/w/%EB%B3%B4%EB%93%9C%EC%B9%B4" TargetMode="External"/><Relationship Id="rId2" Type="http://schemas.openxmlformats.org/officeDocument/2006/relationships/hyperlink" Target="https://namu.wiki/w/%EC%A7%84(%EC%88%A0)" TargetMode="External"/><Relationship Id="rId1" Type="http://schemas.openxmlformats.org/officeDocument/2006/relationships/slideLayout" Target="../slideLayouts/slideLayout2.xml"/><Relationship Id="rId4" Type="http://schemas.openxmlformats.org/officeDocument/2006/relationships/hyperlink" Target="https://namu.wiki/w/%EC%88%A0"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hyperlink" Target="https://namu.wiki/w/%EC%9D%B4%EA%B3%BC%EB%91%90%EC%A3%BC"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namu.wiki/w/%EC%9D%BC%EC%A0%9C%EA%B0%95%EC%A0%90%EA%B8%B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namu.wiki/w/%EC%86%A1(%EC%B6%98%EC%B6%94%EC%A0%84%EA%B5%AD%EC%8B%9C%EB%8C%80)" TargetMode="External"/><Relationship Id="rId2" Type="http://schemas.openxmlformats.org/officeDocument/2006/relationships/hyperlink" Target="https://namu.wiki/w/%EC%A0%84%EA%B5%AD%EC%8B%9C%EB%8C%80(%EC%A4%91%EA%B5%A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namu.wiki/w/%EB%AC%BC" TargetMode="External"/><Relationship Id="rId3" Type="http://schemas.openxmlformats.org/officeDocument/2006/relationships/hyperlink" Target="https://namu.wiki/w/%EC%A6%9D%EB%A5%98%EC%A3%BC" TargetMode="External"/><Relationship Id="rId7" Type="http://schemas.openxmlformats.org/officeDocument/2006/relationships/hyperlink" Target="https://namu.wiki/w/%EB%B0%9C%ED%9A%A8" TargetMode="External"/><Relationship Id="rId12" Type="http://schemas.openxmlformats.org/officeDocument/2006/relationships/hyperlink" Target="http://www.kasc.co.kr/" TargetMode="External"/><Relationship Id="rId2" Type="http://schemas.openxmlformats.org/officeDocument/2006/relationships/hyperlink" Target="https://namu.wiki/w/%EC%A0%84%ED%86%B5%EC%A3%BC" TargetMode="External"/><Relationship Id="rId1" Type="http://schemas.openxmlformats.org/officeDocument/2006/relationships/slideLayout" Target="../slideLayouts/slideLayout2.xml"/><Relationship Id="rId6" Type="http://schemas.openxmlformats.org/officeDocument/2006/relationships/hyperlink" Target="https://namu.wiki/w/%EA%B0%90%EC%9E%90" TargetMode="External"/><Relationship Id="rId11" Type="http://schemas.openxmlformats.org/officeDocument/2006/relationships/hyperlink" Target="http://www.kasc.co.kr/sub/Community/Community1_3.htm" TargetMode="External"/><Relationship Id="rId5" Type="http://schemas.openxmlformats.org/officeDocument/2006/relationships/hyperlink" Target="https://namu.wiki/w/%ED%83%80%ED%94%BC%EC%98%A4%EC%B9%B4" TargetMode="External"/><Relationship Id="rId10" Type="http://schemas.openxmlformats.org/officeDocument/2006/relationships/hyperlink" Target="https://namu.wiki/w/%EC%A3%BC%EC%A0%95" TargetMode="External"/><Relationship Id="rId4" Type="http://schemas.openxmlformats.org/officeDocument/2006/relationships/hyperlink" Target="https://namu.wiki/w/%EC%A6%9D%EB%A5%98%EC%8B%9D%20%EC%86%8C%EC%A3%BC" TargetMode="External"/><Relationship Id="rId9" Type="http://schemas.openxmlformats.org/officeDocument/2006/relationships/hyperlink" Target="https://namu.wiki/w/%EC%A1%B0%EB%AF%B8%EB%A3%8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92936" y="958885"/>
            <a:ext cx="8781362" cy="5753306"/>
          </a:xfrm>
          <a:prstGeom prst="rect">
            <a:avLst/>
          </a:prstGeom>
        </p:spPr>
      </p:pic>
      <p:sp>
        <p:nvSpPr>
          <p:cNvPr id="2" name="제목 1"/>
          <p:cNvSpPr>
            <a:spLocks noGrp="1"/>
          </p:cNvSpPr>
          <p:nvPr>
            <p:ph type="ctrTitle"/>
          </p:nvPr>
        </p:nvSpPr>
        <p:spPr/>
        <p:txBody>
          <a:bodyPr anchor="ctr"/>
          <a:lstStyle/>
          <a:p>
            <a:r>
              <a:rPr lang="ko-KR" altLang="en-US" dirty="0" smtClean="0"/>
              <a:t>증류주</a:t>
            </a:r>
            <a:endParaRPr lang="ko-KR" altLang="en-US" dirty="0"/>
          </a:p>
        </p:txBody>
      </p:sp>
      <p:sp>
        <p:nvSpPr>
          <p:cNvPr id="4" name="부제목 3"/>
          <p:cNvSpPr>
            <a:spLocks noGrp="1"/>
          </p:cNvSpPr>
          <p:nvPr>
            <p:ph type="subTitle" idx="1"/>
          </p:nvPr>
        </p:nvSpPr>
        <p:spPr>
          <a:xfrm>
            <a:off x="814891" y="3736509"/>
            <a:ext cx="6858000" cy="1655762"/>
          </a:xfrm>
        </p:spPr>
        <p:txBody>
          <a:bodyPr/>
          <a:lstStyle/>
          <a:p>
            <a:r>
              <a:rPr lang="ko-KR" altLang="en-US" b="1" dirty="0" err="1" smtClean="0">
                <a:solidFill>
                  <a:srgbClr val="0000FF"/>
                </a:solidFill>
              </a:rPr>
              <a:t>바닷모래</a:t>
            </a:r>
            <a:endParaRPr lang="en-US" altLang="ko-KR" b="1" dirty="0" smtClean="0">
              <a:solidFill>
                <a:srgbClr val="0000FF"/>
              </a:solidFill>
            </a:endParaRPr>
          </a:p>
          <a:p>
            <a:r>
              <a:rPr lang="en-US" altLang="ko-KR" b="1" dirty="0" smtClean="0">
                <a:solidFill>
                  <a:srgbClr val="0000FF"/>
                </a:solidFill>
              </a:rPr>
              <a:t>dowonshun@naver.com</a:t>
            </a:r>
            <a:endParaRPr lang="ko-KR" altLang="en-US" b="1" dirty="0">
              <a:solidFill>
                <a:srgbClr val="0000FF"/>
              </a:solidFill>
            </a:endParaRPr>
          </a:p>
        </p:txBody>
      </p:sp>
    </p:spTree>
    <p:extLst>
      <p:ext uri="{BB962C8B-B14F-4D97-AF65-F5344CB8AC3E}">
        <p14:creationId xmlns:p14="http://schemas.microsoft.com/office/powerpoint/2010/main" val="2202145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9449" y="94246"/>
            <a:ext cx="4508501" cy="6726683"/>
          </a:xfrm>
          <a:prstGeom prst="rect">
            <a:avLst/>
          </a:prstGeom>
        </p:spPr>
      </p:pic>
      <p:sp>
        <p:nvSpPr>
          <p:cNvPr id="4" name="제목 3"/>
          <p:cNvSpPr>
            <a:spLocks noGrp="1"/>
          </p:cNvSpPr>
          <p:nvPr>
            <p:ph type="title"/>
          </p:nvPr>
        </p:nvSpPr>
        <p:spPr/>
        <p:txBody>
          <a:bodyPr/>
          <a:lstStyle/>
          <a:p>
            <a:r>
              <a:rPr lang="ko-KR" altLang="en-US" dirty="0" smtClean="0"/>
              <a:t>소주지도</a:t>
            </a:r>
            <a:endParaRPr lang="ko-KR" altLang="en-US" dirty="0"/>
          </a:p>
        </p:txBody>
      </p:sp>
    </p:spTree>
    <p:extLst>
      <p:ext uri="{BB962C8B-B14F-4D97-AF65-F5344CB8AC3E}">
        <p14:creationId xmlns:p14="http://schemas.microsoft.com/office/powerpoint/2010/main" val="216593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141764" y="266906"/>
            <a:ext cx="6801446" cy="6379552"/>
          </a:xfrm>
          <a:prstGeom prst="rect">
            <a:avLst/>
          </a:prstGeom>
        </p:spPr>
      </p:pic>
    </p:spTree>
    <p:extLst>
      <p:ext uri="{BB962C8B-B14F-4D97-AF65-F5344CB8AC3E}">
        <p14:creationId xmlns:p14="http://schemas.microsoft.com/office/powerpoint/2010/main" val="2400999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80439" y="1008311"/>
            <a:ext cx="8167961" cy="4972359"/>
          </a:xfrm>
          <a:prstGeom prst="rect">
            <a:avLst/>
          </a:prstGeom>
        </p:spPr>
      </p:pic>
      <p:sp>
        <p:nvSpPr>
          <p:cNvPr id="5" name="제목 4"/>
          <p:cNvSpPr>
            <a:spLocks noGrp="1"/>
          </p:cNvSpPr>
          <p:nvPr>
            <p:ph type="title"/>
          </p:nvPr>
        </p:nvSpPr>
        <p:spPr/>
        <p:txBody>
          <a:bodyPr/>
          <a:lstStyle/>
          <a:p>
            <a:r>
              <a:rPr lang="ko-KR" altLang="en-US" dirty="0" smtClean="0"/>
              <a:t>소주 증류기</a:t>
            </a:r>
            <a:endParaRPr lang="ko-KR" altLang="en-US" dirty="0"/>
          </a:p>
        </p:txBody>
      </p:sp>
    </p:spTree>
    <p:extLst>
      <p:ext uri="{BB962C8B-B14F-4D97-AF65-F5344CB8AC3E}">
        <p14:creationId xmlns:p14="http://schemas.microsoft.com/office/powerpoint/2010/main" val="191337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966787" y="795337"/>
            <a:ext cx="7210425" cy="5267325"/>
          </a:xfrm>
          <a:prstGeom prst="rect">
            <a:avLst/>
          </a:prstGeom>
        </p:spPr>
      </p:pic>
    </p:spTree>
    <p:extLst>
      <p:ext uri="{BB962C8B-B14F-4D97-AF65-F5344CB8AC3E}">
        <p14:creationId xmlns:p14="http://schemas.microsoft.com/office/powerpoint/2010/main" val="949874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Cognac</a:t>
            </a:r>
            <a:endParaRPr lang="ko-KR" altLang="en-US" dirty="0"/>
          </a:p>
        </p:txBody>
      </p:sp>
      <p:sp>
        <p:nvSpPr>
          <p:cNvPr id="4" name="내용 개체 틀 3"/>
          <p:cNvSpPr>
            <a:spLocks noGrp="1"/>
          </p:cNvSpPr>
          <p:nvPr>
            <p:ph idx="1"/>
          </p:nvPr>
        </p:nvSpPr>
        <p:spPr>
          <a:xfrm>
            <a:off x="628650" y="1530736"/>
            <a:ext cx="7886700" cy="5082245"/>
          </a:xfrm>
        </p:spPr>
        <p:txBody>
          <a:bodyPr>
            <a:normAutofit fontScale="62500" lnSpcReduction="20000"/>
          </a:bodyPr>
          <a:lstStyle/>
          <a:p>
            <a:pPr>
              <a:lnSpc>
                <a:spcPct val="120000"/>
              </a:lnSpc>
            </a:pPr>
            <a:r>
              <a:rPr lang="ko-KR" altLang="en-US" dirty="0">
                <a:hlinkClick r:id="rId2" tooltip="프랑스"/>
              </a:rPr>
              <a:t>프랑스</a:t>
            </a:r>
            <a:r>
              <a:rPr lang="ko-KR" altLang="en-US" dirty="0"/>
              <a:t> 서남부 코냑 지방에서만 생산되는 증류주</a:t>
            </a:r>
            <a:r>
              <a:rPr lang="en-US" altLang="ko-KR" dirty="0"/>
              <a:t>. </a:t>
            </a:r>
            <a:endParaRPr lang="en-US" altLang="ko-KR" dirty="0" smtClean="0"/>
          </a:p>
          <a:p>
            <a:pPr>
              <a:lnSpc>
                <a:spcPct val="120000"/>
              </a:lnSpc>
            </a:pPr>
            <a:r>
              <a:rPr lang="ko-KR" altLang="en-US" dirty="0" err="1" smtClean="0"/>
              <a:t>카뮤</a:t>
            </a:r>
            <a:r>
              <a:rPr lang="en-US" altLang="ko-KR" dirty="0"/>
              <a:t>(CAMUS), </a:t>
            </a:r>
            <a:r>
              <a:rPr lang="ko-KR" altLang="en-US" dirty="0" err="1"/>
              <a:t>헤네시</a:t>
            </a:r>
            <a:r>
              <a:rPr lang="en-US" altLang="ko-KR" dirty="0"/>
              <a:t>(</a:t>
            </a:r>
            <a:r>
              <a:rPr lang="en-US" altLang="ko-KR" dirty="0" err="1"/>
              <a:t>hennessy</a:t>
            </a:r>
            <a:r>
              <a:rPr lang="en-US" altLang="ko-KR" dirty="0"/>
              <a:t>), </a:t>
            </a:r>
            <a:r>
              <a:rPr lang="ko-KR" altLang="en-US" dirty="0" err="1"/>
              <a:t>레미</a:t>
            </a:r>
            <a:r>
              <a:rPr lang="ko-KR" altLang="en-US" dirty="0"/>
              <a:t> </a:t>
            </a:r>
            <a:r>
              <a:rPr lang="ko-KR" altLang="en-US" dirty="0" err="1"/>
              <a:t>마틴</a:t>
            </a:r>
            <a:r>
              <a:rPr lang="en-US" altLang="ko-KR" dirty="0"/>
              <a:t>(Remy Martin), </a:t>
            </a:r>
            <a:r>
              <a:rPr lang="ko-KR" altLang="en-US" dirty="0" err="1"/>
              <a:t>쿠르부아지에</a:t>
            </a:r>
            <a:r>
              <a:rPr lang="en-US" altLang="ko-KR" dirty="0"/>
              <a:t>(</a:t>
            </a:r>
            <a:r>
              <a:rPr lang="en-US" altLang="ko-KR" dirty="0" err="1"/>
              <a:t>Courvosier</a:t>
            </a:r>
            <a:r>
              <a:rPr lang="en-US" altLang="ko-KR" dirty="0"/>
              <a:t>), </a:t>
            </a:r>
            <a:r>
              <a:rPr lang="ko-KR" altLang="en-US" dirty="0" err="1"/>
              <a:t>마르텔</a:t>
            </a:r>
            <a:r>
              <a:rPr lang="en-US" altLang="ko-KR" dirty="0"/>
              <a:t>(Martell), </a:t>
            </a:r>
            <a:r>
              <a:rPr lang="ko-KR" altLang="en-US" dirty="0" err="1"/>
              <a:t>바롱</a:t>
            </a:r>
            <a:r>
              <a:rPr lang="ko-KR" altLang="en-US" dirty="0"/>
              <a:t> </a:t>
            </a:r>
            <a:r>
              <a:rPr lang="ko-KR" altLang="en-US" dirty="0" err="1"/>
              <a:t>오타르</a:t>
            </a:r>
            <a:r>
              <a:rPr lang="en-US" altLang="ko-KR" dirty="0"/>
              <a:t>(Baron </a:t>
            </a:r>
            <a:r>
              <a:rPr lang="en-US" altLang="ko-KR" dirty="0" err="1"/>
              <a:t>Otard</a:t>
            </a:r>
            <a:r>
              <a:rPr lang="en-US" altLang="ko-KR" dirty="0"/>
              <a:t>), </a:t>
            </a:r>
            <a:r>
              <a:rPr lang="ko-KR" altLang="en-US" dirty="0" err="1"/>
              <a:t>뫼코우</a:t>
            </a:r>
            <a:r>
              <a:rPr lang="en-US" altLang="ko-KR" dirty="0"/>
              <a:t>(</a:t>
            </a:r>
            <a:r>
              <a:rPr lang="en-US" altLang="ko-KR" dirty="0" err="1"/>
              <a:t>Meukow</a:t>
            </a:r>
            <a:r>
              <a:rPr lang="en-US" altLang="ko-KR" dirty="0"/>
              <a:t>), </a:t>
            </a:r>
            <a:r>
              <a:rPr lang="ko-KR" altLang="en-US" dirty="0" err="1"/>
              <a:t>프라팽</a:t>
            </a:r>
            <a:r>
              <a:rPr lang="en-US" altLang="ko-KR" dirty="0"/>
              <a:t>(</a:t>
            </a:r>
            <a:r>
              <a:rPr lang="en-US" altLang="ko-KR" dirty="0" err="1"/>
              <a:t>Frapin</a:t>
            </a:r>
            <a:r>
              <a:rPr lang="en-US" altLang="ko-KR" dirty="0"/>
              <a:t>), </a:t>
            </a:r>
            <a:r>
              <a:rPr lang="ko-KR" altLang="en-US" dirty="0" err="1"/>
              <a:t>들라맹</a:t>
            </a:r>
            <a:r>
              <a:rPr lang="en-US" altLang="ko-KR" dirty="0"/>
              <a:t>(</a:t>
            </a:r>
            <a:r>
              <a:rPr lang="en-US" altLang="ko-KR" dirty="0" err="1"/>
              <a:t>Delamain</a:t>
            </a:r>
            <a:r>
              <a:rPr lang="en-US" altLang="ko-KR" dirty="0"/>
              <a:t>), </a:t>
            </a:r>
            <a:r>
              <a:rPr lang="ko-KR" altLang="en-US" dirty="0"/>
              <a:t>인</a:t>
            </a:r>
            <a:r>
              <a:rPr lang="en-US" altLang="ko-KR" dirty="0"/>
              <a:t>(Hine), </a:t>
            </a:r>
            <a:r>
              <a:rPr lang="ko-KR" altLang="en-US" dirty="0" err="1"/>
              <a:t>뒤퓌</a:t>
            </a:r>
            <a:r>
              <a:rPr lang="en-US" altLang="ko-KR" dirty="0"/>
              <a:t>(</a:t>
            </a:r>
            <a:r>
              <a:rPr lang="en-US" altLang="ko-KR" dirty="0" err="1"/>
              <a:t>Dupuy</a:t>
            </a:r>
            <a:r>
              <a:rPr lang="en-US" altLang="ko-KR" dirty="0"/>
              <a:t>), </a:t>
            </a:r>
            <a:r>
              <a:rPr lang="ko-KR" altLang="en-US" dirty="0"/>
              <a:t>장 </a:t>
            </a:r>
            <a:r>
              <a:rPr lang="ko-KR" altLang="en-US" dirty="0" err="1"/>
              <a:t>퓨</a:t>
            </a:r>
            <a:r>
              <a:rPr lang="en-US" altLang="ko-KR" dirty="0"/>
              <a:t>(Jean </a:t>
            </a:r>
            <a:r>
              <a:rPr lang="en-US" altLang="ko-KR" dirty="0" err="1"/>
              <a:t>Fillioux</a:t>
            </a:r>
            <a:r>
              <a:rPr lang="en-US" altLang="ko-KR" dirty="0"/>
              <a:t>) </a:t>
            </a:r>
            <a:r>
              <a:rPr lang="ko-KR" altLang="en-US" dirty="0"/>
              <a:t>에지오</a:t>
            </a:r>
            <a:r>
              <a:rPr lang="en-US" altLang="ko-KR" dirty="0"/>
              <a:t>(</a:t>
            </a:r>
            <a:r>
              <a:rPr lang="en-US" altLang="ko-KR" dirty="0" smtClean="0"/>
              <a:t>Augier</a:t>
            </a:r>
            <a:r>
              <a:rPr lang="en-US" altLang="ko-KR" dirty="0"/>
              <a:t>)</a:t>
            </a:r>
            <a:r>
              <a:rPr lang="ko-KR" altLang="en-US" dirty="0" smtClean="0"/>
              <a:t>등등</a:t>
            </a:r>
            <a:endParaRPr lang="en-US" altLang="ko-KR" dirty="0" smtClean="0"/>
          </a:p>
          <a:p>
            <a:pPr>
              <a:lnSpc>
                <a:spcPct val="120000"/>
              </a:lnSpc>
            </a:pPr>
            <a:r>
              <a:rPr lang="ko-KR" altLang="en-US" dirty="0"/>
              <a:t>☆</a:t>
            </a:r>
            <a:r>
              <a:rPr lang="en-US" altLang="ko-KR" dirty="0"/>
              <a:t>: 3~4</a:t>
            </a:r>
            <a:r>
              <a:rPr lang="ko-KR" altLang="en-US" dirty="0"/>
              <a:t>년</a:t>
            </a:r>
            <a:r>
              <a:rPr lang="en-US" altLang="ko-KR" dirty="0"/>
              <a:t>.</a:t>
            </a:r>
          </a:p>
          <a:p>
            <a:pPr>
              <a:lnSpc>
                <a:spcPct val="120000"/>
              </a:lnSpc>
            </a:pPr>
            <a:r>
              <a:rPr lang="en-US" altLang="ko-KR" dirty="0"/>
              <a:t>☆☆: 5~6</a:t>
            </a:r>
            <a:r>
              <a:rPr lang="ko-KR" altLang="en-US" dirty="0"/>
              <a:t>년</a:t>
            </a:r>
            <a:r>
              <a:rPr lang="en-US" altLang="ko-KR" dirty="0"/>
              <a:t>.</a:t>
            </a:r>
          </a:p>
          <a:p>
            <a:pPr>
              <a:lnSpc>
                <a:spcPct val="120000"/>
              </a:lnSpc>
            </a:pPr>
            <a:r>
              <a:rPr lang="en-US" altLang="ko-KR" dirty="0"/>
              <a:t>☆☆☆: 7~10</a:t>
            </a:r>
            <a:r>
              <a:rPr lang="ko-KR" altLang="en-US" dirty="0"/>
              <a:t>년</a:t>
            </a:r>
            <a:r>
              <a:rPr lang="en-US" altLang="ko-KR" dirty="0"/>
              <a:t>.</a:t>
            </a:r>
          </a:p>
          <a:p>
            <a:pPr>
              <a:lnSpc>
                <a:spcPct val="120000"/>
              </a:lnSpc>
            </a:pPr>
            <a:r>
              <a:rPr lang="en-US" altLang="ko-KR" dirty="0"/>
              <a:t>VO: Very Old. 11~15</a:t>
            </a:r>
            <a:r>
              <a:rPr lang="ko-KR" altLang="en-US" dirty="0"/>
              <a:t>년</a:t>
            </a:r>
            <a:r>
              <a:rPr lang="en-US" altLang="ko-KR" dirty="0"/>
              <a:t>.</a:t>
            </a:r>
          </a:p>
          <a:p>
            <a:pPr>
              <a:lnSpc>
                <a:spcPct val="120000"/>
              </a:lnSpc>
            </a:pPr>
            <a:r>
              <a:rPr lang="en-US" altLang="ko-KR" dirty="0"/>
              <a:t>VSO: Very Superior Old. 16~20</a:t>
            </a:r>
            <a:r>
              <a:rPr lang="ko-KR" altLang="en-US" dirty="0"/>
              <a:t>년</a:t>
            </a:r>
            <a:r>
              <a:rPr lang="en-US" altLang="ko-KR" dirty="0"/>
              <a:t>.</a:t>
            </a:r>
          </a:p>
          <a:p>
            <a:pPr>
              <a:lnSpc>
                <a:spcPct val="120000"/>
              </a:lnSpc>
            </a:pPr>
            <a:r>
              <a:rPr lang="en-US" altLang="ko-KR" dirty="0"/>
              <a:t>VSOP: Very Superior Old Pale. 21~30</a:t>
            </a:r>
            <a:r>
              <a:rPr lang="ko-KR" altLang="en-US" dirty="0"/>
              <a:t>년</a:t>
            </a:r>
            <a:r>
              <a:rPr lang="en-US" altLang="ko-KR" dirty="0"/>
              <a:t>.</a:t>
            </a:r>
          </a:p>
          <a:p>
            <a:pPr>
              <a:lnSpc>
                <a:spcPct val="120000"/>
              </a:lnSpc>
            </a:pPr>
            <a:r>
              <a:rPr lang="en-US" altLang="ko-KR" dirty="0"/>
              <a:t>XO: Extra Old. VSOP</a:t>
            </a:r>
            <a:r>
              <a:rPr lang="ko-KR" altLang="en-US" dirty="0"/>
              <a:t>를 초월함</a:t>
            </a:r>
            <a:r>
              <a:rPr lang="en-US" altLang="ko-KR" dirty="0"/>
              <a:t>. 45</a:t>
            </a:r>
            <a:r>
              <a:rPr lang="ko-KR" altLang="en-US" dirty="0"/>
              <a:t>년 내외</a:t>
            </a:r>
            <a:r>
              <a:rPr lang="en-US" altLang="ko-KR" dirty="0"/>
              <a:t>.</a:t>
            </a:r>
          </a:p>
          <a:p>
            <a:pPr>
              <a:lnSpc>
                <a:spcPct val="120000"/>
              </a:lnSpc>
            </a:pPr>
            <a:r>
              <a:rPr lang="en-US" altLang="ko-KR" dirty="0"/>
              <a:t>EXTRA: </a:t>
            </a:r>
            <a:r>
              <a:rPr lang="ko-KR" altLang="en-US" dirty="0"/>
              <a:t>보통 </a:t>
            </a:r>
            <a:r>
              <a:rPr lang="en-US" altLang="ko-KR" dirty="0"/>
              <a:t>70</a:t>
            </a:r>
            <a:r>
              <a:rPr lang="ko-KR" altLang="en-US" dirty="0"/>
              <a:t>년 이상을 뜻함</a:t>
            </a:r>
            <a:r>
              <a:rPr lang="en-US" altLang="ko-KR" dirty="0" smtClean="0"/>
              <a:t>.</a:t>
            </a:r>
            <a:endParaRPr lang="en-US" altLang="ko-KR" dirty="0"/>
          </a:p>
        </p:txBody>
      </p:sp>
      <p:pic>
        <p:nvPicPr>
          <p:cNvPr id="3" name="그림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9458" y="2845541"/>
            <a:ext cx="2763589" cy="3684785"/>
          </a:xfrm>
          <a:prstGeom prst="rect">
            <a:avLst/>
          </a:prstGeom>
        </p:spPr>
      </p:pic>
    </p:spTree>
    <p:extLst>
      <p:ext uri="{BB962C8B-B14F-4D97-AF65-F5344CB8AC3E}">
        <p14:creationId xmlns:p14="http://schemas.microsoft.com/office/powerpoint/2010/main" val="228357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Cognac</a:t>
            </a:r>
            <a:endParaRPr lang="ko-KR" altLang="en-US" dirty="0"/>
          </a:p>
        </p:txBody>
      </p:sp>
      <p:pic>
        <p:nvPicPr>
          <p:cNvPr id="4" name="내용 개체 틀 3"/>
          <p:cNvPicPr>
            <a:picLocks noGrp="1" noChangeAspect="1"/>
          </p:cNvPicPr>
          <p:nvPr>
            <p:ph idx="1"/>
          </p:nvPr>
        </p:nvPicPr>
        <p:blipFill>
          <a:blip r:embed="rId2"/>
          <a:stretch>
            <a:fillRect/>
          </a:stretch>
        </p:blipFill>
        <p:spPr>
          <a:xfrm>
            <a:off x="314727" y="2013883"/>
            <a:ext cx="4351338" cy="4351338"/>
          </a:xfrm>
          <a:prstGeom prst="rect">
            <a:avLst/>
          </a:prstGeom>
        </p:spPr>
      </p:pic>
      <p:sp>
        <p:nvSpPr>
          <p:cNvPr id="3" name="직사각형 2"/>
          <p:cNvSpPr/>
          <p:nvPr/>
        </p:nvSpPr>
        <p:spPr>
          <a:xfrm>
            <a:off x="4805457" y="2129244"/>
            <a:ext cx="4059764" cy="3785652"/>
          </a:xfrm>
          <a:prstGeom prst="rect">
            <a:avLst/>
          </a:prstGeom>
        </p:spPr>
        <p:txBody>
          <a:bodyPr wrap="square">
            <a:spAutoFit/>
          </a:bodyPr>
          <a:lstStyle/>
          <a:p>
            <a:r>
              <a:rPr lang="en-US" altLang="ko-KR" sz="2400" dirty="0"/>
              <a:t>Bright amber color. Rich, spicy aromas of orange spice cake, fruity caramel, and cedar cigar box with a silky, soft, dry-yet-fruity medium body and a tingling, involved, medium-long spiced nuts and dried fruits, tobacco, mocha, and menthol-mint finish. A lovely warming XO Cognac</a:t>
            </a:r>
            <a:endParaRPr lang="ko-KR" altLang="en-US" sz="2400" dirty="0"/>
          </a:p>
        </p:txBody>
      </p:sp>
    </p:spTree>
    <p:extLst>
      <p:ext uri="{BB962C8B-B14F-4D97-AF65-F5344CB8AC3E}">
        <p14:creationId xmlns:p14="http://schemas.microsoft.com/office/powerpoint/2010/main" val="103408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Armanac</a:t>
            </a:r>
            <a:endParaRPr lang="ko-KR" altLang="en-US" dirty="0"/>
          </a:p>
        </p:txBody>
      </p:sp>
      <p:sp>
        <p:nvSpPr>
          <p:cNvPr id="3" name="내용 개체 틀 2"/>
          <p:cNvSpPr>
            <a:spLocks noGrp="1"/>
          </p:cNvSpPr>
          <p:nvPr>
            <p:ph idx="1"/>
          </p:nvPr>
        </p:nvSpPr>
        <p:spPr>
          <a:xfrm>
            <a:off x="370466" y="1734185"/>
            <a:ext cx="4809342" cy="4351338"/>
          </a:xfrm>
        </p:spPr>
        <p:txBody>
          <a:bodyPr/>
          <a:lstStyle/>
          <a:p>
            <a:r>
              <a:rPr lang="ko-KR" altLang="en-US" dirty="0" smtClean="0"/>
              <a:t>프랑스 남서부 </a:t>
            </a:r>
            <a:r>
              <a:rPr lang="en-US" altLang="ko-KR" dirty="0" smtClean="0"/>
              <a:t>Gascony </a:t>
            </a:r>
            <a:r>
              <a:rPr lang="en-US" altLang="ko-KR" dirty="0" err="1" smtClean="0"/>
              <a:t>Armanac</a:t>
            </a:r>
            <a:r>
              <a:rPr lang="en-US" altLang="ko-KR" dirty="0"/>
              <a:t> </a:t>
            </a:r>
            <a:r>
              <a:rPr lang="ko-KR" altLang="en-US" dirty="0" smtClean="0"/>
              <a:t>지역에서 생산되는 브랜디</a:t>
            </a:r>
            <a:endParaRPr lang="en-US" altLang="ko-KR" dirty="0" smtClean="0"/>
          </a:p>
          <a:p>
            <a:r>
              <a:rPr lang="en-US" altLang="ko-KR" dirty="0" smtClean="0"/>
              <a:t>Chabot, </a:t>
            </a:r>
            <a:r>
              <a:rPr lang="en-US" altLang="ko-KR" dirty="0" err="1"/>
              <a:t>Samalens</a:t>
            </a:r>
            <a:endParaRPr lang="ko-KR" altLang="en-US" dirty="0"/>
          </a:p>
        </p:txBody>
      </p:sp>
      <p:pic>
        <p:nvPicPr>
          <p:cNvPr id="5" name="그림 4"/>
          <p:cNvPicPr>
            <a:picLocks noChangeAspect="1"/>
          </p:cNvPicPr>
          <p:nvPr/>
        </p:nvPicPr>
        <p:blipFill>
          <a:blip r:embed="rId2"/>
          <a:stretch>
            <a:fillRect/>
          </a:stretch>
        </p:blipFill>
        <p:spPr>
          <a:xfrm>
            <a:off x="5435158" y="1690689"/>
            <a:ext cx="3080192" cy="4307260"/>
          </a:xfrm>
          <a:prstGeom prst="rect">
            <a:avLst/>
          </a:prstGeom>
        </p:spPr>
      </p:pic>
    </p:spTree>
    <p:extLst>
      <p:ext uri="{BB962C8B-B14F-4D97-AF65-F5344CB8AC3E}">
        <p14:creationId xmlns:p14="http://schemas.microsoft.com/office/powerpoint/2010/main" val="1451152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Armenian Brandy</a:t>
            </a:r>
            <a:endParaRPr lang="ko-KR" altLang="en-US" dirty="0"/>
          </a:p>
        </p:txBody>
      </p:sp>
      <p:sp>
        <p:nvSpPr>
          <p:cNvPr id="3" name="내용 개체 틀 2"/>
          <p:cNvSpPr>
            <a:spLocks noGrp="1"/>
          </p:cNvSpPr>
          <p:nvPr>
            <p:ph idx="1"/>
          </p:nvPr>
        </p:nvSpPr>
        <p:spPr/>
        <p:txBody>
          <a:bodyPr/>
          <a:lstStyle/>
          <a:p>
            <a:r>
              <a:rPr lang="en-US" altLang="ko-KR" dirty="0" smtClean="0"/>
              <a:t>Armenia</a:t>
            </a:r>
            <a:r>
              <a:rPr lang="ko-KR" altLang="en-US" dirty="0" smtClean="0"/>
              <a:t>에서 나는 포도를 발효 증류하여 만드는 브랜디</a:t>
            </a:r>
            <a:endParaRPr lang="en-US" altLang="ko-KR" dirty="0" smtClean="0"/>
          </a:p>
          <a:p>
            <a:r>
              <a:rPr lang="en-US" altLang="ko-KR" dirty="0" err="1" smtClean="0"/>
              <a:t>ArArAt</a:t>
            </a:r>
            <a:r>
              <a:rPr lang="en-US" altLang="ko-KR" dirty="0" smtClean="0"/>
              <a:t>, </a:t>
            </a:r>
            <a:r>
              <a:rPr lang="en-US" altLang="ko-KR" dirty="0" err="1" smtClean="0"/>
              <a:t>Noy</a:t>
            </a:r>
            <a:r>
              <a:rPr lang="en-US" altLang="ko-KR" dirty="0" smtClean="0"/>
              <a:t>, Mane, Armenian Castle</a:t>
            </a:r>
            <a:endParaRPr lang="ko-KR" altLang="en-US" dirty="0"/>
          </a:p>
        </p:txBody>
      </p:sp>
      <p:pic>
        <p:nvPicPr>
          <p:cNvPr id="5" name="그림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4970" y="3743609"/>
            <a:ext cx="1866386" cy="2799579"/>
          </a:xfrm>
          <a:prstGeom prst="rect">
            <a:avLst/>
          </a:prstGeom>
        </p:spPr>
      </p:pic>
      <p:pic>
        <p:nvPicPr>
          <p:cNvPr id="6" name="그림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3348" y="3608000"/>
            <a:ext cx="1458295" cy="2868777"/>
          </a:xfrm>
          <a:prstGeom prst="rect">
            <a:avLst/>
          </a:prstGeom>
        </p:spPr>
      </p:pic>
      <p:pic>
        <p:nvPicPr>
          <p:cNvPr id="7" name="그림 6"/>
          <p:cNvPicPr>
            <a:picLocks noChangeAspect="1"/>
          </p:cNvPicPr>
          <p:nvPr/>
        </p:nvPicPr>
        <p:blipFill>
          <a:blip r:embed="rId4"/>
          <a:stretch>
            <a:fillRect/>
          </a:stretch>
        </p:blipFill>
        <p:spPr>
          <a:xfrm>
            <a:off x="510443" y="3588350"/>
            <a:ext cx="2166320" cy="2888427"/>
          </a:xfrm>
          <a:prstGeom prst="rect">
            <a:avLst/>
          </a:prstGeom>
        </p:spPr>
      </p:pic>
      <p:pic>
        <p:nvPicPr>
          <p:cNvPr id="8" name="그림 7"/>
          <p:cNvPicPr>
            <a:picLocks noChangeAspect="1"/>
          </p:cNvPicPr>
          <p:nvPr/>
        </p:nvPicPr>
        <p:blipFill>
          <a:blip r:embed="rId5"/>
          <a:stretch>
            <a:fillRect/>
          </a:stretch>
        </p:blipFill>
        <p:spPr>
          <a:xfrm>
            <a:off x="6527995" y="3532392"/>
            <a:ext cx="2169347" cy="2892462"/>
          </a:xfrm>
          <a:prstGeom prst="rect">
            <a:avLst/>
          </a:prstGeom>
        </p:spPr>
      </p:pic>
    </p:spTree>
    <p:extLst>
      <p:ext uri="{BB962C8B-B14F-4D97-AF65-F5344CB8AC3E}">
        <p14:creationId xmlns:p14="http://schemas.microsoft.com/office/powerpoint/2010/main" val="650459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737287" y="1404448"/>
            <a:ext cx="7620000" cy="5067300"/>
          </a:xfrm>
          <a:prstGeom prst="rect">
            <a:avLst/>
          </a:prstGeom>
        </p:spPr>
      </p:pic>
      <p:sp>
        <p:nvSpPr>
          <p:cNvPr id="3" name="제목 2"/>
          <p:cNvSpPr>
            <a:spLocks noGrp="1"/>
          </p:cNvSpPr>
          <p:nvPr>
            <p:ph type="title"/>
          </p:nvPr>
        </p:nvSpPr>
        <p:spPr/>
        <p:txBody>
          <a:bodyPr/>
          <a:lstStyle/>
          <a:p>
            <a:r>
              <a:rPr lang="ko-KR" altLang="en-US" dirty="0" smtClean="0"/>
              <a:t>위스키 증류기</a:t>
            </a:r>
            <a:endParaRPr lang="ko-KR" altLang="en-US" dirty="0"/>
          </a:p>
        </p:txBody>
      </p:sp>
    </p:spTree>
    <p:extLst>
      <p:ext uri="{BB962C8B-B14F-4D97-AF65-F5344CB8AC3E}">
        <p14:creationId xmlns:p14="http://schemas.microsoft.com/office/powerpoint/2010/main" val="244671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위스키</a:t>
            </a:r>
            <a:endParaRPr lang="ko-KR" altLang="en-US" dirty="0"/>
          </a:p>
        </p:txBody>
      </p:sp>
      <p:sp>
        <p:nvSpPr>
          <p:cNvPr id="3" name="내용 개체 틀 2"/>
          <p:cNvSpPr>
            <a:spLocks noGrp="1"/>
          </p:cNvSpPr>
          <p:nvPr>
            <p:ph idx="1"/>
          </p:nvPr>
        </p:nvSpPr>
        <p:spPr/>
        <p:txBody>
          <a:bodyPr>
            <a:noAutofit/>
          </a:bodyPr>
          <a:lstStyle/>
          <a:p>
            <a:pPr>
              <a:lnSpc>
                <a:spcPct val="120000"/>
              </a:lnSpc>
            </a:pPr>
            <a:r>
              <a:rPr lang="ko-KR" altLang="en-US" sz="1600" dirty="0"/>
              <a:t>스코틀랜드에서 유래한 </a:t>
            </a:r>
            <a:r>
              <a:rPr lang="ko-KR" altLang="en-US" sz="1600" u="sng" dirty="0" smtClean="0">
                <a:hlinkClick r:id="rId2" tooltip="증류주"/>
              </a:rPr>
              <a:t>증류주</a:t>
            </a:r>
            <a:r>
              <a:rPr lang="en-US" altLang="ko-KR" sz="1600" u="sng" dirty="0" smtClean="0"/>
              <a:t>. </a:t>
            </a:r>
            <a:r>
              <a:rPr lang="en-US" altLang="ko-KR" sz="1600" dirty="0" smtClean="0"/>
              <a:t>18</a:t>
            </a:r>
            <a:r>
              <a:rPr lang="ko-KR" altLang="en-US" sz="1600" dirty="0"/>
              <a:t>세기경 </a:t>
            </a:r>
            <a:r>
              <a:rPr lang="ko-KR" altLang="en-US" sz="1600" dirty="0">
                <a:hlinkClick r:id="rId3" tooltip="스코틀랜드"/>
              </a:rPr>
              <a:t>스코틀랜드</a:t>
            </a:r>
            <a:r>
              <a:rPr lang="ko-KR" altLang="en-US" sz="1600" dirty="0"/>
              <a:t>에서 </a:t>
            </a:r>
            <a:r>
              <a:rPr lang="ko-KR" altLang="en-US" sz="1600" dirty="0" smtClean="0">
                <a:hlinkClick r:id="rId4" tooltip="보리"/>
              </a:rPr>
              <a:t>보리</a:t>
            </a:r>
            <a:r>
              <a:rPr lang="ko-KR" altLang="en-US" sz="1600" dirty="0" smtClean="0"/>
              <a:t>를 발효</a:t>
            </a:r>
            <a:r>
              <a:rPr lang="en-US" altLang="ko-KR" sz="1600" dirty="0" smtClean="0"/>
              <a:t>,</a:t>
            </a:r>
            <a:r>
              <a:rPr lang="ko-KR" altLang="en-US" sz="1600" dirty="0" smtClean="0"/>
              <a:t> 숙성</a:t>
            </a:r>
            <a:r>
              <a:rPr lang="en-US" altLang="ko-KR" sz="1600" dirty="0" smtClean="0"/>
              <a:t>,</a:t>
            </a:r>
            <a:r>
              <a:rPr lang="ko-KR" altLang="en-US" sz="1600" dirty="0" smtClean="0"/>
              <a:t> </a:t>
            </a:r>
            <a:r>
              <a:rPr lang="ko-KR" altLang="en-US" sz="1600" dirty="0"/>
              <a:t>증류하여 만들어낸 </a:t>
            </a:r>
            <a:r>
              <a:rPr lang="ko-KR" altLang="en-US" sz="1600" dirty="0" smtClean="0"/>
              <a:t>독주</a:t>
            </a:r>
            <a:endParaRPr lang="en-US" altLang="ko-KR" sz="1600" dirty="0" smtClean="0"/>
          </a:p>
          <a:p>
            <a:pPr>
              <a:lnSpc>
                <a:spcPct val="120000"/>
              </a:lnSpc>
            </a:pPr>
            <a:r>
              <a:rPr lang="ko-KR" altLang="en-US" sz="1600" dirty="0" err="1"/>
              <a:t>몰트</a:t>
            </a:r>
            <a:r>
              <a:rPr lang="en-US" altLang="ko-KR" sz="1600" dirty="0"/>
              <a:t>(malt) </a:t>
            </a:r>
            <a:r>
              <a:rPr lang="ko-KR" altLang="en-US" sz="1600" dirty="0"/>
              <a:t>위스키</a:t>
            </a:r>
            <a:r>
              <a:rPr lang="en-US" altLang="ko-KR" sz="1600" dirty="0"/>
              <a:t>: </a:t>
            </a:r>
            <a:r>
              <a:rPr lang="ko-KR" altLang="en-US" sz="1600" dirty="0"/>
              <a:t>맥아만을 원료로 해서 만든 위스키이다</a:t>
            </a:r>
            <a:r>
              <a:rPr lang="en-US" altLang="ko-KR" sz="1600" dirty="0"/>
              <a:t>.</a:t>
            </a:r>
          </a:p>
          <a:p>
            <a:pPr>
              <a:lnSpc>
                <a:spcPct val="120000"/>
              </a:lnSpc>
            </a:pPr>
            <a:r>
              <a:rPr lang="ko-KR" altLang="en-US" sz="1600" dirty="0" err="1"/>
              <a:t>그레인</a:t>
            </a:r>
            <a:r>
              <a:rPr lang="en-US" altLang="ko-KR" sz="1600" dirty="0"/>
              <a:t>(grain) </a:t>
            </a:r>
            <a:r>
              <a:rPr lang="ko-KR" altLang="en-US" sz="1600" dirty="0"/>
              <a:t>위스키</a:t>
            </a:r>
            <a:r>
              <a:rPr lang="en-US" altLang="ko-KR" sz="1600" dirty="0"/>
              <a:t>: </a:t>
            </a:r>
            <a:r>
              <a:rPr lang="ko-KR" altLang="en-US" sz="1600" dirty="0"/>
              <a:t>맥아를 제외한 곡물로 만든 위스키는 모두 </a:t>
            </a:r>
            <a:r>
              <a:rPr lang="ko-KR" altLang="en-US" sz="1600" dirty="0" err="1"/>
              <a:t>그레인</a:t>
            </a:r>
            <a:r>
              <a:rPr lang="ko-KR" altLang="en-US" sz="1600" dirty="0"/>
              <a:t> 위스키이다</a:t>
            </a:r>
            <a:r>
              <a:rPr lang="en-US" altLang="ko-KR" sz="1600" dirty="0" smtClean="0"/>
              <a:t>.</a:t>
            </a:r>
            <a:endParaRPr lang="en-US" altLang="ko-KR" sz="1600" dirty="0"/>
          </a:p>
          <a:p>
            <a:pPr>
              <a:lnSpc>
                <a:spcPct val="120000"/>
              </a:lnSpc>
            </a:pPr>
            <a:r>
              <a:rPr lang="ko-KR" altLang="en-US" sz="1600" dirty="0" err="1"/>
              <a:t>블렌디드</a:t>
            </a:r>
            <a:r>
              <a:rPr lang="en-US" altLang="ko-KR" sz="1600" dirty="0"/>
              <a:t>(blended) </a:t>
            </a:r>
            <a:r>
              <a:rPr lang="ko-KR" altLang="en-US" sz="1600" dirty="0"/>
              <a:t>위스키 </a:t>
            </a:r>
            <a:r>
              <a:rPr lang="en-US" altLang="ko-KR" sz="1600" dirty="0"/>
              <a:t>: </a:t>
            </a:r>
            <a:r>
              <a:rPr lang="ko-KR" altLang="en-US" sz="1600" dirty="0" err="1"/>
              <a:t>몰트</a:t>
            </a:r>
            <a:r>
              <a:rPr lang="ko-KR" altLang="en-US" sz="1600" dirty="0"/>
              <a:t> 위스키와 </a:t>
            </a:r>
            <a:r>
              <a:rPr lang="ko-KR" altLang="en-US" sz="1600" dirty="0" err="1"/>
              <a:t>그레인</a:t>
            </a:r>
            <a:r>
              <a:rPr lang="ko-KR" altLang="en-US" sz="1600" dirty="0"/>
              <a:t> 위스키를 혼합한 것으로 시중에서 가장 일반적인 위스키이다</a:t>
            </a:r>
            <a:r>
              <a:rPr lang="en-US" altLang="ko-KR" sz="1600" dirty="0"/>
              <a:t>. 5</a:t>
            </a:r>
            <a:r>
              <a:rPr lang="ko-KR" altLang="en-US" sz="1600" dirty="0"/>
              <a:t>년이니 </a:t>
            </a:r>
            <a:r>
              <a:rPr lang="en-US" altLang="ko-KR" sz="1600" dirty="0"/>
              <a:t>12</a:t>
            </a:r>
            <a:r>
              <a:rPr lang="ko-KR" altLang="en-US" sz="1600" dirty="0"/>
              <a:t>년이니 하는 구분은 </a:t>
            </a:r>
            <a:r>
              <a:rPr lang="ko-KR" altLang="en-US" sz="1600" dirty="0" err="1"/>
              <a:t>블렌딩에</a:t>
            </a:r>
            <a:r>
              <a:rPr lang="ko-KR" altLang="en-US" sz="1600" dirty="0"/>
              <a:t> 쓰인 위스키 중 </a:t>
            </a:r>
            <a:r>
              <a:rPr lang="ko-KR" altLang="en-US" sz="1600" dirty="0" err="1"/>
              <a:t>몰트</a:t>
            </a:r>
            <a:r>
              <a:rPr lang="ko-KR" altLang="en-US" sz="1600" dirty="0"/>
              <a:t> 위스키의 숙성기간을 의미한다</a:t>
            </a:r>
            <a:r>
              <a:rPr lang="en-US" altLang="ko-KR" sz="1600" dirty="0"/>
              <a:t>. </a:t>
            </a:r>
            <a:r>
              <a:rPr lang="ko-KR" altLang="en-US" sz="1600" dirty="0" smtClean="0"/>
              <a:t>최저 </a:t>
            </a:r>
            <a:r>
              <a:rPr lang="ko-KR" altLang="en-US" sz="1600" dirty="0" err="1" smtClean="0"/>
              <a:t>숙성년도를</a:t>
            </a:r>
            <a:r>
              <a:rPr lang="ko-KR" altLang="en-US" sz="1600" dirty="0" smtClean="0"/>
              <a:t> </a:t>
            </a:r>
            <a:r>
              <a:rPr lang="ko-KR" altLang="en-US" sz="1600" dirty="0"/>
              <a:t>표기하게 되어있다</a:t>
            </a:r>
            <a:r>
              <a:rPr lang="en-US" altLang="ko-KR" sz="1600" dirty="0"/>
              <a:t>. (</a:t>
            </a:r>
            <a:r>
              <a:rPr lang="ko-KR" altLang="en-US" sz="1600" dirty="0"/>
              <a:t>스카치위스키협회 규정 </a:t>
            </a:r>
            <a:r>
              <a:rPr lang="en-US" altLang="ko-KR" sz="1600" dirty="0"/>
              <a:t>10.1</a:t>
            </a:r>
            <a:r>
              <a:rPr lang="ko-KR" altLang="en-US" sz="1600" dirty="0"/>
              <a:t>항에 </a:t>
            </a:r>
            <a:r>
              <a:rPr lang="ko-KR" altLang="en-US" sz="1600" dirty="0" err="1"/>
              <a:t>몰트위스키</a:t>
            </a:r>
            <a:r>
              <a:rPr lang="ko-KR" altLang="en-US" sz="1600" dirty="0"/>
              <a:t> </a:t>
            </a:r>
            <a:r>
              <a:rPr lang="ko-KR" altLang="en-US" sz="1600" dirty="0" err="1"/>
              <a:t>숙성기간을</a:t>
            </a:r>
            <a:r>
              <a:rPr lang="ko-KR" altLang="en-US" sz="1600" dirty="0"/>
              <a:t> </a:t>
            </a:r>
            <a:r>
              <a:rPr lang="ko-KR" altLang="en-US" sz="1600" dirty="0" smtClean="0"/>
              <a:t>특정 지어 </a:t>
            </a:r>
            <a:r>
              <a:rPr lang="ko-KR" altLang="en-US" sz="1600" dirty="0"/>
              <a:t>표기하라는 말은 없음</a:t>
            </a:r>
            <a:r>
              <a:rPr lang="en-US" altLang="ko-KR" sz="1600" dirty="0"/>
              <a:t>)</a:t>
            </a:r>
          </a:p>
          <a:p>
            <a:pPr>
              <a:lnSpc>
                <a:spcPct val="120000"/>
              </a:lnSpc>
            </a:pPr>
            <a:r>
              <a:rPr lang="ko-KR" altLang="en-US" sz="1600" dirty="0" err="1"/>
              <a:t>블렌디드</a:t>
            </a:r>
            <a:r>
              <a:rPr lang="ko-KR" altLang="en-US" sz="1600" dirty="0"/>
              <a:t> </a:t>
            </a:r>
            <a:r>
              <a:rPr lang="ko-KR" altLang="en-US" sz="1600" dirty="0" err="1"/>
              <a:t>몰트</a:t>
            </a:r>
            <a:r>
              <a:rPr lang="en-US" altLang="ko-KR" sz="1600" dirty="0"/>
              <a:t>(blended malt) </a:t>
            </a:r>
            <a:r>
              <a:rPr lang="ko-KR" altLang="en-US" sz="1600" dirty="0"/>
              <a:t>위스키</a:t>
            </a:r>
            <a:r>
              <a:rPr lang="en-US" altLang="ko-KR" sz="1600" dirty="0"/>
              <a:t>: </a:t>
            </a:r>
            <a:r>
              <a:rPr lang="ko-KR" altLang="en-US" sz="1600" dirty="0" err="1"/>
              <a:t>그레인</a:t>
            </a:r>
            <a:r>
              <a:rPr lang="ko-KR" altLang="en-US" sz="1600" dirty="0"/>
              <a:t> 위스키를 넣지 않고 여러 </a:t>
            </a:r>
            <a:r>
              <a:rPr lang="ko-KR" altLang="en-US" sz="1600" dirty="0" err="1"/>
              <a:t>몰트</a:t>
            </a:r>
            <a:r>
              <a:rPr lang="ko-KR" altLang="en-US" sz="1600" dirty="0"/>
              <a:t> 위스키만을 </a:t>
            </a:r>
            <a:r>
              <a:rPr lang="ko-KR" altLang="en-US" sz="1600" dirty="0" err="1"/>
              <a:t>블렌딩한</a:t>
            </a:r>
            <a:r>
              <a:rPr lang="ko-KR" altLang="en-US" sz="1600" dirty="0"/>
              <a:t> 것이다</a:t>
            </a:r>
            <a:r>
              <a:rPr lang="en-US" altLang="ko-KR" sz="1600" dirty="0"/>
              <a:t>. </a:t>
            </a:r>
            <a:r>
              <a:rPr lang="ko-KR" altLang="en-US" sz="1600" dirty="0"/>
              <a:t>예전에 </a:t>
            </a:r>
            <a:r>
              <a:rPr lang="ko-KR" altLang="en-US" sz="1600" dirty="0" err="1"/>
              <a:t>배티드</a:t>
            </a:r>
            <a:r>
              <a:rPr lang="ko-KR" altLang="en-US" sz="1600" dirty="0"/>
              <a:t> </a:t>
            </a:r>
            <a:r>
              <a:rPr lang="ko-KR" altLang="en-US" sz="1600" dirty="0" err="1"/>
              <a:t>몰트</a:t>
            </a:r>
            <a:r>
              <a:rPr lang="en-US" altLang="ko-KR" sz="1600" dirty="0"/>
              <a:t>(</a:t>
            </a:r>
            <a:r>
              <a:rPr lang="en-US" altLang="ko-KR" sz="1600" dirty="0" err="1"/>
              <a:t>vatted</a:t>
            </a:r>
            <a:r>
              <a:rPr lang="en-US" altLang="ko-KR" sz="1600" dirty="0"/>
              <a:t> malt), </a:t>
            </a:r>
            <a:r>
              <a:rPr lang="ko-KR" altLang="en-US" sz="1600" dirty="0" err="1"/>
              <a:t>퓨어</a:t>
            </a:r>
            <a:r>
              <a:rPr lang="ko-KR" altLang="en-US" sz="1600" dirty="0"/>
              <a:t> </a:t>
            </a:r>
            <a:r>
              <a:rPr lang="ko-KR" altLang="en-US" sz="1600" dirty="0" err="1"/>
              <a:t>몰트</a:t>
            </a:r>
            <a:r>
              <a:rPr lang="en-US" altLang="ko-KR" sz="1600" dirty="0"/>
              <a:t>(pure malt) </a:t>
            </a:r>
            <a:r>
              <a:rPr lang="ko-KR" altLang="en-US" sz="1600" dirty="0"/>
              <a:t>위스키라고 불리던 </a:t>
            </a:r>
            <a:r>
              <a:rPr lang="ko-KR" altLang="en-US" sz="1600" dirty="0" smtClean="0"/>
              <a:t>것</a:t>
            </a:r>
            <a:r>
              <a:rPr lang="en-US" altLang="ko-KR" sz="1600" dirty="0" smtClean="0"/>
              <a:t>. </a:t>
            </a:r>
            <a:r>
              <a:rPr lang="ko-KR" altLang="en-US" sz="1600" dirty="0"/>
              <a:t>현재에 와서는 전부 </a:t>
            </a:r>
            <a:r>
              <a:rPr lang="ko-KR" altLang="en-US" sz="1600" dirty="0" err="1"/>
              <a:t>블렌디드</a:t>
            </a:r>
            <a:r>
              <a:rPr lang="ko-KR" altLang="en-US" sz="1600" dirty="0"/>
              <a:t> </a:t>
            </a:r>
            <a:r>
              <a:rPr lang="ko-KR" altLang="en-US" sz="1600" dirty="0" err="1"/>
              <a:t>몰트</a:t>
            </a:r>
            <a:r>
              <a:rPr lang="ko-KR" altLang="en-US" sz="1600" dirty="0"/>
              <a:t> 위스키로 표기가 통일되었다</a:t>
            </a:r>
            <a:r>
              <a:rPr lang="en-US" altLang="ko-KR" sz="1600" dirty="0" smtClean="0"/>
              <a:t>.</a:t>
            </a:r>
            <a:endParaRPr lang="en-US" altLang="ko-KR" sz="1600" dirty="0"/>
          </a:p>
          <a:p>
            <a:pPr>
              <a:lnSpc>
                <a:spcPct val="120000"/>
              </a:lnSpc>
            </a:pPr>
            <a:r>
              <a:rPr lang="ko-KR" altLang="en-US" sz="1600" dirty="0" err="1"/>
              <a:t>싱글</a:t>
            </a:r>
            <a:r>
              <a:rPr lang="ko-KR" altLang="en-US" sz="1600" dirty="0"/>
              <a:t> </a:t>
            </a:r>
            <a:r>
              <a:rPr lang="ko-KR" altLang="en-US" sz="1600" dirty="0" err="1"/>
              <a:t>몰트</a:t>
            </a:r>
            <a:r>
              <a:rPr lang="en-US" altLang="ko-KR" sz="1600" dirty="0"/>
              <a:t>(single malt) </a:t>
            </a:r>
            <a:r>
              <a:rPr lang="ko-KR" altLang="en-US" sz="1600" dirty="0"/>
              <a:t>위스키</a:t>
            </a:r>
            <a:r>
              <a:rPr lang="en-US" altLang="ko-KR" sz="1600" dirty="0"/>
              <a:t>: </a:t>
            </a:r>
            <a:r>
              <a:rPr lang="ko-KR" altLang="en-US" sz="1600" dirty="0"/>
              <a:t>단일 증류소의 </a:t>
            </a:r>
            <a:r>
              <a:rPr lang="ko-KR" altLang="en-US" sz="1600" dirty="0" err="1"/>
              <a:t>몰트</a:t>
            </a:r>
            <a:r>
              <a:rPr lang="ko-KR" altLang="en-US" sz="1600" dirty="0"/>
              <a:t> 위스키만으로 생산되는 위스키를 의미한다</a:t>
            </a:r>
            <a:r>
              <a:rPr lang="en-US" altLang="ko-KR" sz="1600" dirty="0"/>
              <a:t>.</a:t>
            </a:r>
            <a:endParaRPr lang="ko-KR" altLang="en-US" sz="1600" dirty="0"/>
          </a:p>
        </p:txBody>
      </p:sp>
    </p:spTree>
    <p:extLst>
      <p:ext uri="{BB962C8B-B14F-4D97-AF65-F5344CB8AC3E}">
        <p14:creationId xmlns:p14="http://schemas.microsoft.com/office/powerpoint/2010/main" val="2894236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소주의 기원</a:t>
            </a:r>
            <a:endParaRPr lang="ko-KR" altLang="en-US" dirty="0"/>
          </a:p>
        </p:txBody>
      </p:sp>
      <p:sp>
        <p:nvSpPr>
          <p:cNvPr id="3" name="내용 개체 틀 2"/>
          <p:cNvSpPr>
            <a:spLocks noGrp="1"/>
          </p:cNvSpPr>
          <p:nvPr>
            <p:ph idx="1"/>
          </p:nvPr>
        </p:nvSpPr>
        <p:spPr>
          <a:xfrm>
            <a:off x="389020" y="1690689"/>
            <a:ext cx="8169361" cy="4970798"/>
          </a:xfrm>
        </p:spPr>
        <p:txBody>
          <a:bodyPr>
            <a:noAutofit/>
          </a:bodyPr>
          <a:lstStyle/>
          <a:p>
            <a:pPr>
              <a:lnSpc>
                <a:spcPct val="150000"/>
              </a:lnSpc>
            </a:pPr>
            <a:r>
              <a:rPr lang="ko-KR" altLang="en-US" sz="1600" dirty="0" smtClean="0"/>
              <a:t>기원전 </a:t>
            </a:r>
            <a:r>
              <a:rPr lang="en-US" altLang="ko-KR" sz="1600" dirty="0"/>
              <a:t>3</a:t>
            </a:r>
            <a:r>
              <a:rPr lang="ko-KR" altLang="en-US" sz="1600" dirty="0"/>
              <a:t>천년 경에 메소포타미아 남부지방에 살던 </a:t>
            </a:r>
            <a:r>
              <a:rPr lang="ko-KR" altLang="en-US" sz="1600" dirty="0" err="1" smtClean="0"/>
              <a:t>수메르인들</a:t>
            </a:r>
            <a:r>
              <a:rPr lang="en-US" altLang="ko-KR" sz="1600" dirty="0" smtClean="0"/>
              <a:t>, </a:t>
            </a:r>
            <a:r>
              <a:rPr lang="ko-KR" altLang="en-US" sz="1600" dirty="0"/>
              <a:t>아랍어로 </a:t>
            </a:r>
            <a:r>
              <a:rPr lang="en-US" altLang="ko-KR" sz="1600" dirty="0" smtClean="0"/>
              <a:t>“</a:t>
            </a:r>
            <a:r>
              <a:rPr lang="ko-KR" altLang="en-US" sz="1600" dirty="0" smtClean="0"/>
              <a:t>땀</a:t>
            </a:r>
            <a:r>
              <a:rPr lang="en-US" altLang="ko-KR" sz="1600" dirty="0" smtClean="0"/>
              <a:t>” , “</a:t>
            </a:r>
            <a:r>
              <a:rPr lang="ko-KR" altLang="en-US" sz="1600" dirty="0" smtClean="0"/>
              <a:t>증류주</a:t>
            </a:r>
            <a:r>
              <a:rPr lang="en-US" altLang="ko-KR" sz="1600" dirty="0" smtClean="0"/>
              <a:t>＂</a:t>
            </a:r>
            <a:r>
              <a:rPr lang="ko-KR" altLang="en-US" sz="1600" dirty="0" err="1" smtClean="0"/>
              <a:t>아라그</a:t>
            </a:r>
            <a:r>
              <a:rPr lang="en-US" altLang="ko-KR" sz="1600" dirty="0"/>
              <a:t>(</a:t>
            </a:r>
            <a:r>
              <a:rPr lang="en-US" altLang="ko-KR" sz="1600" dirty="0" err="1"/>
              <a:t>Araq</a:t>
            </a:r>
            <a:r>
              <a:rPr lang="en-US" altLang="ko-KR" sz="1600" dirty="0"/>
              <a:t>)</a:t>
            </a:r>
            <a:r>
              <a:rPr lang="ko-KR" altLang="en-US" sz="1600" dirty="0"/>
              <a:t>였던 것이 몽골로 전해지면서 </a:t>
            </a:r>
            <a:r>
              <a:rPr lang="ko-KR" altLang="en-US" sz="1600" dirty="0" err="1"/>
              <a:t>아르히</a:t>
            </a:r>
            <a:r>
              <a:rPr lang="en-US" altLang="ko-KR" sz="1600" dirty="0"/>
              <a:t>(</a:t>
            </a:r>
            <a:r>
              <a:rPr lang="en-US" altLang="ko-KR" sz="1600" dirty="0" smtClean="0"/>
              <a:t>Araki), </a:t>
            </a:r>
            <a:r>
              <a:rPr lang="ko-KR" altLang="en-US" sz="1600" dirty="0" smtClean="0"/>
              <a:t>다시 원나라에 의해 한반도에 </a:t>
            </a:r>
            <a:r>
              <a:rPr lang="ko-KR" altLang="en-US" sz="1600" dirty="0"/>
              <a:t>전해지면서 </a:t>
            </a:r>
            <a:r>
              <a:rPr lang="ko-KR" altLang="en-US" sz="1600" dirty="0" smtClean="0"/>
              <a:t>평안도 </a:t>
            </a:r>
            <a:r>
              <a:rPr lang="ko-KR" altLang="en-US" sz="1600" dirty="0" err="1"/>
              <a:t>아랑주</a:t>
            </a:r>
            <a:r>
              <a:rPr lang="en-US" altLang="ko-KR" sz="1600" dirty="0"/>
              <a:t>, </a:t>
            </a:r>
            <a:r>
              <a:rPr lang="ko-KR" altLang="en-US" sz="1600" dirty="0"/>
              <a:t>안동 아래기로 </a:t>
            </a:r>
            <a:r>
              <a:rPr lang="ko-KR" altLang="en-US" sz="1600" dirty="0" smtClean="0"/>
              <a:t>불렸음</a:t>
            </a:r>
            <a:endParaRPr lang="en-US" altLang="ko-KR" sz="1600" dirty="0" smtClean="0"/>
          </a:p>
          <a:p>
            <a:pPr>
              <a:lnSpc>
                <a:spcPct val="150000"/>
              </a:lnSpc>
            </a:pPr>
            <a:r>
              <a:rPr lang="ko-KR" altLang="en-US" sz="1600" dirty="0" smtClean="0"/>
              <a:t>우리소주 </a:t>
            </a:r>
            <a:r>
              <a:rPr lang="ko-KR" altLang="en-US" sz="1600" dirty="0"/>
              <a:t>명산지는 개성</a:t>
            </a:r>
            <a:r>
              <a:rPr lang="en-US" altLang="ko-KR" sz="1600" dirty="0" smtClean="0"/>
              <a:t>, </a:t>
            </a:r>
            <a:r>
              <a:rPr lang="ko-KR" altLang="en-US" sz="1600" dirty="0" smtClean="0"/>
              <a:t>안동</a:t>
            </a:r>
            <a:r>
              <a:rPr lang="en-US" altLang="ko-KR" sz="1600" dirty="0"/>
              <a:t>, </a:t>
            </a:r>
            <a:r>
              <a:rPr lang="ko-KR" altLang="en-US" sz="1600" dirty="0"/>
              <a:t>진도</a:t>
            </a:r>
            <a:r>
              <a:rPr lang="en-US" altLang="ko-KR" sz="1600" dirty="0"/>
              <a:t>, </a:t>
            </a:r>
            <a:r>
              <a:rPr lang="ko-KR" altLang="en-US" sz="1600" dirty="0"/>
              <a:t>제주 </a:t>
            </a:r>
            <a:r>
              <a:rPr lang="ko-KR" altLang="en-US" sz="1600" dirty="0" smtClean="0"/>
              <a:t>등 공교롭게도 </a:t>
            </a:r>
            <a:r>
              <a:rPr lang="ko-KR" altLang="en-US" sz="1600" dirty="0" err="1" smtClean="0"/>
              <a:t>몽골군의</a:t>
            </a:r>
            <a:r>
              <a:rPr lang="ko-KR" altLang="en-US" sz="1600" dirty="0" smtClean="0"/>
              <a:t> 주둔지이거나 오랜 전투지역</a:t>
            </a:r>
            <a:endParaRPr lang="en-US" altLang="ko-KR" sz="1600" dirty="0"/>
          </a:p>
          <a:p>
            <a:pPr>
              <a:lnSpc>
                <a:spcPct val="150000"/>
              </a:lnSpc>
            </a:pPr>
            <a:r>
              <a:rPr lang="en-US" altLang="ko-KR" sz="1600" dirty="0" smtClean="0"/>
              <a:t>13</a:t>
            </a:r>
            <a:r>
              <a:rPr lang="ko-KR" altLang="en-US" sz="1600" dirty="0"/>
              <a:t>세기 </a:t>
            </a:r>
            <a:r>
              <a:rPr lang="ko-KR" altLang="en-US" sz="1600" dirty="0" err="1"/>
              <a:t>남송</a:t>
            </a:r>
            <a:r>
              <a:rPr lang="en-US" altLang="ko-KR" sz="1600" dirty="0"/>
              <a:t>(</a:t>
            </a:r>
            <a:r>
              <a:rPr lang="ko-KR" altLang="en-US" sz="1600" dirty="0" err="1"/>
              <a:t>南宋</a:t>
            </a:r>
            <a:r>
              <a:rPr lang="en-US" altLang="ko-KR" sz="1600" dirty="0"/>
              <a:t>)</a:t>
            </a:r>
            <a:r>
              <a:rPr lang="ko-KR" altLang="en-US" sz="1600" dirty="0"/>
              <a:t>의 관리 조공</a:t>
            </a:r>
            <a:r>
              <a:rPr lang="en-US" altLang="ko-KR" sz="1600" dirty="0"/>
              <a:t>(</a:t>
            </a:r>
            <a:r>
              <a:rPr lang="ko-KR" altLang="en-US" sz="1600" dirty="0"/>
              <a:t>趙珙</a:t>
            </a:r>
            <a:r>
              <a:rPr lang="en-US" altLang="ko-KR" sz="1600" dirty="0"/>
              <a:t>)</a:t>
            </a:r>
            <a:r>
              <a:rPr lang="ko-KR" altLang="en-US" sz="1600" dirty="0"/>
              <a:t>이 몽골을 방문한 뒤 정부에 제출한 정보보고서 </a:t>
            </a:r>
            <a:r>
              <a:rPr lang="en-US" altLang="ko-KR" sz="1600" dirty="0"/>
              <a:t>&lt;</a:t>
            </a:r>
            <a:r>
              <a:rPr lang="ko-KR" altLang="en-US" sz="1600" dirty="0" err="1"/>
              <a:t>몽달비록</a:t>
            </a:r>
            <a:r>
              <a:rPr lang="en-US" altLang="ko-KR" sz="1600" dirty="0" smtClean="0"/>
              <a:t>&gt;  ‘</a:t>
            </a:r>
            <a:r>
              <a:rPr lang="ko-KR" altLang="en-US" sz="1600" dirty="0" smtClean="0"/>
              <a:t>주인이 </a:t>
            </a:r>
            <a:r>
              <a:rPr lang="ko-KR" altLang="en-US" sz="1600" dirty="0"/>
              <a:t>손님에게 잔을 바치며 마시도록 권한다</a:t>
            </a:r>
            <a:r>
              <a:rPr lang="en-US" altLang="ko-KR" sz="1600" dirty="0"/>
              <a:t>. </a:t>
            </a:r>
            <a:r>
              <a:rPr lang="ko-KR" altLang="en-US" sz="1600" dirty="0"/>
              <a:t>만약 손님이 다 마시지 않고 조금이라도 남길 경우 주인은 그를 다시 접대하지 않는다</a:t>
            </a:r>
            <a:r>
              <a:rPr lang="en-US" altLang="ko-KR" sz="1600" dirty="0"/>
              <a:t>. </a:t>
            </a:r>
            <a:r>
              <a:rPr lang="ko-KR" altLang="en-US" sz="1600" dirty="0"/>
              <a:t>손님이 잔을 비우면 아주 만족해한다</a:t>
            </a:r>
            <a:r>
              <a:rPr lang="en-US" altLang="ko-KR" sz="1600" dirty="0"/>
              <a:t>. </a:t>
            </a:r>
            <a:r>
              <a:rPr lang="ko-KR" altLang="en-US" sz="1600" dirty="0"/>
              <a:t>몽골인들은 술을 마실 때 나란히 어울려 마시면서 잔을 주고받는다</a:t>
            </a:r>
            <a:r>
              <a:rPr lang="en-US" altLang="ko-KR" sz="1600" dirty="0"/>
              <a:t>. …… </a:t>
            </a:r>
            <a:r>
              <a:rPr lang="ko-KR" altLang="en-US" sz="1600" dirty="0"/>
              <a:t>이렇게 술을 마시다 보면 손님들은 취한다</a:t>
            </a:r>
            <a:r>
              <a:rPr lang="en-US" altLang="ko-KR" sz="1600" dirty="0"/>
              <a:t>. </a:t>
            </a:r>
            <a:r>
              <a:rPr lang="ko-KR" altLang="en-US" sz="1600" dirty="0"/>
              <a:t>술이 취하면 큰소리로 떠드는 자</a:t>
            </a:r>
            <a:r>
              <a:rPr lang="en-US" altLang="ko-KR" sz="1600" dirty="0"/>
              <a:t>, </a:t>
            </a:r>
            <a:r>
              <a:rPr lang="ko-KR" altLang="en-US" sz="1600" dirty="0"/>
              <a:t>싸우는 자</a:t>
            </a:r>
            <a:r>
              <a:rPr lang="en-US" altLang="ko-KR" sz="1600" dirty="0"/>
              <a:t>, </a:t>
            </a:r>
            <a:r>
              <a:rPr lang="ko-KR" altLang="en-US" sz="1600" dirty="0"/>
              <a:t>실례하는 자</a:t>
            </a:r>
            <a:r>
              <a:rPr lang="en-US" altLang="ko-KR" sz="1600" dirty="0"/>
              <a:t>, </a:t>
            </a:r>
            <a:r>
              <a:rPr lang="ko-KR" altLang="en-US" sz="1600" dirty="0"/>
              <a:t>토하는 자</a:t>
            </a:r>
            <a:r>
              <a:rPr lang="en-US" altLang="ko-KR" sz="1600" dirty="0"/>
              <a:t>, </a:t>
            </a:r>
            <a:r>
              <a:rPr lang="ko-KR" altLang="en-US" sz="1600" dirty="0"/>
              <a:t>드러눕는 자 등이 생긴다</a:t>
            </a:r>
            <a:r>
              <a:rPr lang="en-US" altLang="ko-KR" sz="1600" dirty="0"/>
              <a:t>. </a:t>
            </a:r>
            <a:r>
              <a:rPr lang="ko-KR" altLang="en-US" sz="1600" dirty="0"/>
              <a:t>그러면 주인은 크게 기뻐하며 “손님이 이렇게 대취한 것은 나와 일심동체가 됐다는 것을 </a:t>
            </a:r>
            <a:r>
              <a:rPr lang="ko-KR" altLang="en-US" sz="1600" dirty="0" smtClean="0"/>
              <a:t>의미한다</a:t>
            </a:r>
            <a:r>
              <a:rPr lang="en-US" altLang="ko-KR" sz="1600" dirty="0" smtClean="0"/>
              <a:t>”</a:t>
            </a:r>
            <a:r>
              <a:rPr lang="ko-KR" altLang="en-US" sz="1600" dirty="0" smtClean="0"/>
              <a:t>고 말한다</a:t>
            </a:r>
            <a:r>
              <a:rPr lang="en-US" altLang="ko-KR" sz="1600" dirty="0" smtClean="0"/>
              <a:t>.’</a:t>
            </a:r>
            <a:endParaRPr lang="en-US" altLang="ko-KR" sz="1600" dirty="0"/>
          </a:p>
        </p:txBody>
      </p:sp>
    </p:spTree>
    <p:extLst>
      <p:ext uri="{BB962C8B-B14F-4D97-AF65-F5344CB8AC3E}">
        <p14:creationId xmlns:p14="http://schemas.microsoft.com/office/powerpoint/2010/main" val="82355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1154" y="693327"/>
            <a:ext cx="7618830" cy="4982982"/>
          </a:xfrm>
          <a:prstGeom prst="rect">
            <a:avLst/>
          </a:prstGeom>
        </p:spPr>
      </p:pic>
      <p:sp>
        <p:nvSpPr>
          <p:cNvPr id="5" name="TextBox 4"/>
          <p:cNvSpPr txBox="1"/>
          <p:nvPr/>
        </p:nvSpPr>
        <p:spPr>
          <a:xfrm>
            <a:off x="1059016" y="5930683"/>
            <a:ext cx="6756978" cy="461665"/>
          </a:xfrm>
          <a:prstGeom prst="rect">
            <a:avLst/>
          </a:prstGeom>
          <a:noFill/>
        </p:spPr>
        <p:txBody>
          <a:bodyPr wrap="none" rtlCol="0">
            <a:spAutoFit/>
          </a:bodyPr>
          <a:lstStyle/>
          <a:p>
            <a:r>
              <a:rPr lang="ko-KR" altLang="en-US" sz="2400" dirty="0"/>
              <a:t>외국인이 </a:t>
            </a:r>
            <a:r>
              <a:rPr lang="ko-KR" altLang="en-US" sz="2400" dirty="0" smtClean="0"/>
              <a:t>찍은 </a:t>
            </a:r>
            <a:r>
              <a:rPr lang="en-US" altLang="ko-KR" sz="2400" dirty="0" smtClean="0"/>
              <a:t>19</a:t>
            </a:r>
            <a:r>
              <a:rPr lang="ko-KR" altLang="en-US" sz="2400" dirty="0" smtClean="0"/>
              <a:t>세기말 조선의 위스키 시음 현장</a:t>
            </a:r>
            <a:endParaRPr lang="ko-KR" altLang="en-US" sz="2400" dirty="0"/>
          </a:p>
        </p:txBody>
      </p:sp>
    </p:spTree>
    <p:extLst>
      <p:ext uri="{BB962C8B-B14F-4D97-AF65-F5344CB8AC3E}">
        <p14:creationId xmlns:p14="http://schemas.microsoft.com/office/powerpoint/2010/main" val="362397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870536" y="0"/>
            <a:ext cx="6874969" cy="6816301"/>
          </a:xfrm>
          <a:prstGeom prst="rect">
            <a:avLst/>
          </a:prstGeom>
        </p:spPr>
      </p:pic>
      <p:sp>
        <p:nvSpPr>
          <p:cNvPr id="5" name="제목 4"/>
          <p:cNvSpPr>
            <a:spLocks noGrp="1"/>
          </p:cNvSpPr>
          <p:nvPr>
            <p:ph type="title"/>
          </p:nvPr>
        </p:nvSpPr>
        <p:spPr/>
        <p:txBody>
          <a:bodyPr/>
          <a:lstStyle/>
          <a:p>
            <a:r>
              <a:rPr lang="ko-KR" altLang="en-US" dirty="0" err="1" smtClean="0"/>
              <a:t>몰트위스키지도</a:t>
            </a:r>
            <a:endParaRPr lang="ko-KR" altLang="en-US" dirty="0"/>
          </a:p>
        </p:txBody>
      </p:sp>
    </p:spTree>
    <p:extLst>
      <p:ext uri="{BB962C8B-B14F-4D97-AF65-F5344CB8AC3E}">
        <p14:creationId xmlns:p14="http://schemas.microsoft.com/office/powerpoint/2010/main" val="226655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1441526" y="134472"/>
            <a:ext cx="6648226" cy="6610574"/>
            <a:chOff x="1441526" y="134472"/>
            <a:chExt cx="6648226" cy="6610574"/>
          </a:xfrm>
        </p:grpSpPr>
        <p:pic>
          <p:nvPicPr>
            <p:cNvPr id="3" name="그림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41526" y="134472"/>
              <a:ext cx="6648226" cy="6610574"/>
            </a:xfrm>
            <a:prstGeom prst="rect">
              <a:avLst/>
            </a:prstGeom>
          </p:spPr>
        </p:pic>
        <p:sp>
          <p:nvSpPr>
            <p:cNvPr id="2" name="타원 1"/>
            <p:cNvSpPr/>
            <p:nvPr/>
          </p:nvSpPr>
          <p:spPr>
            <a:xfrm>
              <a:off x="1791148" y="381896"/>
              <a:ext cx="796066" cy="656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4" name="타원 3"/>
            <p:cNvSpPr/>
            <p:nvPr/>
          </p:nvSpPr>
          <p:spPr>
            <a:xfrm>
              <a:off x="4014395" y="1109831"/>
              <a:ext cx="796066" cy="656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grpSp>
      <p:sp>
        <p:nvSpPr>
          <p:cNvPr id="7" name="타원 6"/>
          <p:cNvSpPr/>
          <p:nvPr/>
        </p:nvSpPr>
        <p:spPr>
          <a:xfrm>
            <a:off x="6731576" y="3553807"/>
            <a:ext cx="796066" cy="6613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765799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628752" y="1151238"/>
            <a:ext cx="3676341" cy="5461992"/>
          </a:xfrm>
          <a:prstGeom prst="rect">
            <a:avLst/>
          </a:prstGeom>
        </p:spPr>
      </p:pic>
      <p:sp>
        <p:nvSpPr>
          <p:cNvPr id="3" name="직사각형 2"/>
          <p:cNvSpPr/>
          <p:nvPr/>
        </p:nvSpPr>
        <p:spPr>
          <a:xfrm>
            <a:off x="5007684" y="1204578"/>
            <a:ext cx="3683186" cy="5355312"/>
          </a:xfrm>
          <a:prstGeom prst="rect">
            <a:avLst/>
          </a:prstGeom>
        </p:spPr>
        <p:txBody>
          <a:bodyPr wrap="square">
            <a:spAutoFit/>
          </a:bodyPr>
          <a:lstStyle/>
          <a:p>
            <a:r>
              <a:rPr lang="ko-KR" altLang="en-US" dirty="0">
                <a:hlinkClick r:id="rId3" tooltip="스코틀랜드"/>
              </a:rPr>
              <a:t>스코틀랜드</a:t>
            </a:r>
            <a:r>
              <a:rPr lang="ko-KR" altLang="en-US" dirty="0"/>
              <a:t> 북서쪽 </a:t>
            </a:r>
            <a:r>
              <a:rPr lang="ko-KR" altLang="en-US" dirty="0" err="1"/>
              <a:t>스카이</a:t>
            </a:r>
            <a:r>
              <a:rPr lang="en-US" altLang="ko-KR" dirty="0"/>
              <a:t>(Skye)</a:t>
            </a:r>
            <a:r>
              <a:rPr lang="ko-KR" altLang="en-US" dirty="0"/>
              <a:t>섬에서 생산되는 </a:t>
            </a:r>
            <a:r>
              <a:rPr lang="ko-KR" altLang="en-US" u="sng" dirty="0">
                <a:hlinkClick r:id="rId4" tooltip="싱글 몰트 위스키"/>
              </a:rPr>
              <a:t>싱글 </a:t>
            </a:r>
            <a:r>
              <a:rPr lang="ko-KR" altLang="en-US" u="sng" dirty="0" err="1">
                <a:hlinkClick r:id="rId4" tooltip="싱글 몰트 위스키"/>
              </a:rPr>
              <a:t>몰트</a:t>
            </a:r>
            <a:r>
              <a:rPr lang="ko-KR" altLang="en-US" u="sng" dirty="0">
                <a:hlinkClick r:id="rId4" tooltip="싱글 몰트 위스키"/>
              </a:rPr>
              <a:t> </a:t>
            </a:r>
            <a:r>
              <a:rPr lang="ko-KR" altLang="en-US" u="sng" dirty="0" smtClean="0">
                <a:hlinkClick r:id="rId4" tooltip="싱글 몰트 위스키"/>
              </a:rPr>
              <a:t>위스키</a:t>
            </a:r>
            <a:r>
              <a:rPr lang="ko-KR" altLang="en-US" u="sng" dirty="0"/>
              <a:t> </a:t>
            </a:r>
            <a:r>
              <a:rPr lang="ko-KR" altLang="en-US" u="sng" dirty="0" err="1"/>
              <a:t>탈리스커는</a:t>
            </a:r>
            <a:r>
              <a:rPr lang="ko-KR" altLang="en-US" u="sng" dirty="0"/>
              <a:t> 높은 페놀함량으로 인한 피트의 </a:t>
            </a:r>
            <a:r>
              <a:rPr lang="ko-KR" altLang="en-US" u="sng" dirty="0" err="1"/>
              <a:t>훈연향과</a:t>
            </a:r>
            <a:r>
              <a:rPr lang="ko-KR" altLang="en-US" u="sng" dirty="0"/>
              <a:t> 강렬하게 쏘는 맛을 특징으로 한다</a:t>
            </a:r>
            <a:r>
              <a:rPr lang="en-US" altLang="ko-KR" u="sng" dirty="0"/>
              <a:t>. </a:t>
            </a:r>
            <a:r>
              <a:rPr lang="ko-KR" altLang="en-US" u="sng" dirty="0"/>
              <a:t>이렇게 말하면 잘 이해가 안 가지만</a:t>
            </a:r>
            <a:r>
              <a:rPr lang="en-US" altLang="ko-KR" u="sng" dirty="0"/>
              <a:t>, </a:t>
            </a:r>
            <a:r>
              <a:rPr lang="ko-KR" altLang="en-US" u="sng" dirty="0"/>
              <a:t>딱 </a:t>
            </a:r>
            <a:r>
              <a:rPr lang="en-US" altLang="ko-KR" u="sng" dirty="0"/>
              <a:t>'</a:t>
            </a:r>
            <a:r>
              <a:rPr lang="ko-KR" altLang="en-US" u="sng" dirty="0" err="1" smtClean="0"/>
              <a:t>정로환</a:t>
            </a:r>
            <a:r>
              <a:rPr lang="en-US" altLang="ko-KR" u="sng" dirty="0" smtClean="0"/>
              <a:t>‘ </a:t>
            </a:r>
            <a:r>
              <a:rPr lang="ko-KR" altLang="en-US" u="sng" dirty="0" smtClean="0"/>
              <a:t>맛이다</a:t>
            </a:r>
            <a:endParaRPr lang="en-US" altLang="ko-KR" u="sng" dirty="0" smtClean="0"/>
          </a:p>
          <a:p>
            <a:r>
              <a:rPr lang="en-US" altLang="ko-KR" dirty="0" err="1" smtClean="0"/>
              <a:t>Talisker</a:t>
            </a:r>
            <a:r>
              <a:rPr lang="en-US" altLang="ko-KR" dirty="0" smtClean="0"/>
              <a:t> </a:t>
            </a:r>
            <a:r>
              <a:rPr lang="en-US" altLang="ko-KR" dirty="0"/>
              <a:t>is so esteemed a single malt that it’s name it’s not one of those distilleries known only among scotch enthusiasts, but instead is one of a handful that is known to casual whisky drinkers after the big pair of </a:t>
            </a:r>
            <a:r>
              <a:rPr lang="en-US" altLang="ko-KR" dirty="0" err="1"/>
              <a:t>Glenfiddich</a:t>
            </a:r>
            <a:r>
              <a:rPr lang="en-US" altLang="ko-KR" dirty="0"/>
              <a:t> and </a:t>
            </a:r>
            <a:r>
              <a:rPr lang="en-US" altLang="ko-KR" dirty="0" err="1"/>
              <a:t>Glenlivet</a:t>
            </a:r>
            <a:r>
              <a:rPr lang="en-US" altLang="ko-KR" dirty="0"/>
              <a:t>. Part of the reason lies in the quality of </a:t>
            </a:r>
            <a:r>
              <a:rPr lang="en-US" altLang="ko-KR" dirty="0" err="1"/>
              <a:t>Talisker’s</a:t>
            </a:r>
            <a:r>
              <a:rPr lang="en-US" altLang="ko-KR" dirty="0"/>
              <a:t> whiskies, but part also stems from </a:t>
            </a:r>
            <a:r>
              <a:rPr lang="en-US" altLang="ko-KR" dirty="0" err="1"/>
              <a:t>Talisker</a:t>
            </a:r>
            <a:r>
              <a:rPr lang="en-US" altLang="ko-KR" dirty="0"/>
              <a:t> being the only distillery located on the fabled Isle of Skye</a:t>
            </a:r>
            <a:r>
              <a:rPr lang="en-US" altLang="ko-KR" dirty="0" smtClean="0"/>
              <a:t>.</a:t>
            </a:r>
          </a:p>
          <a:p>
            <a:r>
              <a:rPr lang="ko-KR" altLang="en-US" dirty="0" err="1" smtClean="0">
                <a:solidFill>
                  <a:srgbClr val="0000FF"/>
                </a:solidFill>
              </a:rPr>
              <a:t>조니워커</a:t>
            </a:r>
            <a:r>
              <a:rPr lang="ko-KR" altLang="en-US" dirty="0" smtClean="0">
                <a:solidFill>
                  <a:srgbClr val="0000FF"/>
                </a:solidFill>
              </a:rPr>
              <a:t> </a:t>
            </a:r>
            <a:r>
              <a:rPr lang="ko-KR" altLang="en-US" dirty="0" smtClean="0">
                <a:solidFill>
                  <a:srgbClr val="FF0000"/>
                </a:solidFill>
              </a:rPr>
              <a:t>레드</a:t>
            </a:r>
            <a:r>
              <a:rPr lang="en-US" altLang="ko-KR" dirty="0" smtClean="0">
                <a:solidFill>
                  <a:srgbClr val="FF0000"/>
                </a:solidFill>
              </a:rPr>
              <a:t>,</a:t>
            </a:r>
            <a:r>
              <a:rPr lang="ko-KR" altLang="en-US" dirty="0" smtClean="0">
                <a:solidFill>
                  <a:srgbClr val="FF0000"/>
                </a:solidFill>
              </a:rPr>
              <a:t> </a:t>
            </a:r>
            <a:r>
              <a:rPr lang="ko-KR" altLang="en-US" dirty="0" smtClean="0">
                <a:solidFill>
                  <a:srgbClr val="0000FF"/>
                </a:solidFill>
              </a:rPr>
              <a:t>블루의 </a:t>
            </a:r>
            <a:r>
              <a:rPr lang="ko-KR" altLang="en-US" dirty="0" err="1" smtClean="0">
                <a:solidFill>
                  <a:srgbClr val="0000FF"/>
                </a:solidFill>
              </a:rPr>
              <a:t>핵심원주</a:t>
            </a:r>
            <a:endParaRPr lang="ko-KR" altLang="en-US" dirty="0">
              <a:solidFill>
                <a:srgbClr val="0000FF"/>
              </a:solidFill>
            </a:endParaRPr>
          </a:p>
        </p:txBody>
      </p:sp>
      <p:sp>
        <p:nvSpPr>
          <p:cNvPr id="4" name="제목 3"/>
          <p:cNvSpPr>
            <a:spLocks noGrp="1"/>
          </p:cNvSpPr>
          <p:nvPr>
            <p:ph type="title"/>
          </p:nvPr>
        </p:nvSpPr>
        <p:spPr/>
        <p:txBody>
          <a:bodyPr/>
          <a:lstStyle/>
          <a:p>
            <a:r>
              <a:rPr lang="en-US" altLang="ko-KR" dirty="0" smtClean="0"/>
              <a:t>TALISKER 10 - Single malt – Skye</a:t>
            </a:r>
            <a:endParaRPr lang="ko-KR" altLang="en-US" dirty="0"/>
          </a:p>
        </p:txBody>
      </p:sp>
    </p:spTree>
    <p:extLst>
      <p:ext uri="{BB962C8B-B14F-4D97-AF65-F5344CB8AC3E}">
        <p14:creationId xmlns:p14="http://schemas.microsoft.com/office/powerpoint/2010/main" val="105707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8853544" cy="1325563"/>
          </a:xfrm>
        </p:spPr>
        <p:txBody>
          <a:bodyPr/>
          <a:lstStyle/>
          <a:p>
            <a:r>
              <a:rPr lang="en-US" altLang="ko-KR" dirty="0" smtClean="0"/>
              <a:t>LINKWOOD 12 - </a:t>
            </a:r>
            <a:r>
              <a:rPr lang="ko-KR" altLang="en-US" dirty="0" err="1" smtClean="0"/>
              <a:t>싱글몰트</a:t>
            </a:r>
            <a:r>
              <a:rPr lang="ko-KR" altLang="en-US" dirty="0" smtClean="0"/>
              <a:t> </a:t>
            </a:r>
            <a:r>
              <a:rPr lang="en-US" altLang="ko-KR" dirty="0" smtClean="0"/>
              <a:t>- Speyside</a:t>
            </a:r>
            <a:endParaRPr lang="ko-KR" altLang="en-US" dirty="0"/>
          </a:p>
        </p:txBody>
      </p:sp>
      <p:pic>
        <p:nvPicPr>
          <p:cNvPr id="3" name="그림 2"/>
          <p:cNvPicPr>
            <a:picLocks noChangeAspect="1"/>
          </p:cNvPicPr>
          <p:nvPr/>
        </p:nvPicPr>
        <p:blipFill>
          <a:blip r:embed="rId2"/>
          <a:stretch>
            <a:fillRect/>
          </a:stretch>
        </p:blipFill>
        <p:spPr>
          <a:xfrm>
            <a:off x="1077302" y="1120396"/>
            <a:ext cx="2165109" cy="5571972"/>
          </a:xfrm>
          <a:prstGeom prst="rect">
            <a:avLst/>
          </a:prstGeom>
        </p:spPr>
      </p:pic>
      <p:sp>
        <p:nvSpPr>
          <p:cNvPr id="4" name="직사각형 3"/>
          <p:cNvSpPr/>
          <p:nvPr/>
        </p:nvSpPr>
        <p:spPr>
          <a:xfrm>
            <a:off x="3590873" y="1720944"/>
            <a:ext cx="4572000" cy="3139321"/>
          </a:xfrm>
          <a:prstGeom prst="rect">
            <a:avLst/>
          </a:prstGeom>
        </p:spPr>
        <p:txBody>
          <a:bodyPr>
            <a:spAutoFit/>
          </a:bodyPr>
          <a:lstStyle/>
          <a:p>
            <a:r>
              <a:rPr lang="ko-KR" altLang="en-US" dirty="0"/>
              <a:t>스코틀랜드 </a:t>
            </a:r>
            <a:r>
              <a:rPr lang="ko-KR" altLang="en-US" dirty="0" err="1"/>
              <a:t>스페이사이드</a:t>
            </a:r>
            <a:r>
              <a:rPr lang="en-US" altLang="ko-KR" dirty="0"/>
              <a:t>(Speyside)</a:t>
            </a:r>
            <a:r>
              <a:rPr lang="ko-KR" altLang="en-US" dirty="0"/>
              <a:t>의 </a:t>
            </a:r>
            <a:r>
              <a:rPr lang="ko-KR" altLang="en-US" dirty="0" err="1"/>
              <a:t>싱글몰트</a:t>
            </a:r>
            <a:r>
              <a:rPr lang="ko-KR" altLang="en-US" dirty="0"/>
              <a:t> 스카치 위스키</a:t>
            </a:r>
            <a:r>
              <a:rPr lang="en-US" altLang="ko-KR" dirty="0"/>
              <a:t>. </a:t>
            </a:r>
            <a:r>
              <a:rPr lang="ko-KR" altLang="en-US" dirty="0"/>
              <a:t>위스키 평론가였던 故 마이클 </a:t>
            </a:r>
            <a:r>
              <a:rPr lang="ko-KR" altLang="en-US" dirty="0" err="1"/>
              <a:t>잭슨이</a:t>
            </a:r>
            <a:r>
              <a:rPr lang="ko-KR" altLang="en-US" dirty="0"/>
              <a:t> </a:t>
            </a:r>
            <a:r>
              <a:rPr lang="en-US" altLang="ko-KR" dirty="0"/>
              <a:t>"</a:t>
            </a:r>
            <a:r>
              <a:rPr lang="ko-KR" altLang="en-US" dirty="0" err="1"/>
              <a:t>스페이사이드의</a:t>
            </a:r>
            <a:r>
              <a:rPr lang="ko-KR" altLang="en-US" dirty="0"/>
              <a:t> 숨겨진 별</a:t>
            </a:r>
            <a:r>
              <a:rPr lang="en-US" altLang="ko-KR" dirty="0"/>
              <a:t>"</a:t>
            </a:r>
            <a:r>
              <a:rPr lang="ko-KR" altLang="en-US" dirty="0"/>
              <a:t>이라고 칭했던 위스키이다</a:t>
            </a:r>
            <a:r>
              <a:rPr lang="en-US" altLang="ko-KR" dirty="0"/>
              <a:t>. </a:t>
            </a:r>
            <a:r>
              <a:rPr lang="ko-KR" altLang="en-US" dirty="0"/>
              <a:t>품질에 비해 명성이 알려져 있지 않아서 그런 것으로 보인다</a:t>
            </a:r>
            <a:r>
              <a:rPr lang="en-US" altLang="ko-KR" dirty="0"/>
              <a:t>. </a:t>
            </a:r>
            <a:r>
              <a:rPr lang="ko-KR" altLang="en-US" dirty="0" err="1">
                <a:solidFill>
                  <a:srgbClr val="0000FF"/>
                </a:solidFill>
              </a:rPr>
              <a:t>조니워커</a:t>
            </a:r>
            <a:r>
              <a:rPr lang="en-US" altLang="ko-KR" dirty="0">
                <a:solidFill>
                  <a:srgbClr val="0000FF"/>
                </a:solidFill>
              </a:rPr>
              <a:t>, </a:t>
            </a:r>
            <a:r>
              <a:rPr lang="ko-KR" altLang="en-US" dirty="0">
                <a:solidFill>
                  <a:srgbClr val="0000FF"/>
                </a:solidFill>
              </a:rPr>
              <a:t>화이트 호</a:t>
            </a:r>
            <a:r>
              <a:rPr lang="ko-KR" altLang="en-US" dirty="0" smtClean="0">
                <a:solidFill>
                  <a:srgbClr val="0000FF"/>
                </a:solidFill>
              </a:rPr>
              <a:t>스 </a:t>
            </a:r>
            <a:r>
              <a:rPr lang="ko-KR" altLang="en-US" dirty="0"/>
              <a:t>등에 원액으로 쓰이고 있다</a:t>
            </a:r>
            <a:r>
              <a:rPr lang="en-US" altLang="ko-KR" dirty="0"/>
              <a:t>. </a:t>
            </a:r>
          </a:p>
          <a:p>
            <a:endParaRPr lang="en-US" altLang="ko-KR" dirty="0"/>
          </a:p>
          <a:p>
            <a:r>
              <a:rPr lang="ko-KR" altLang="en-US" dirty="0" err="1"/>
              <a:t>증류소</a:t>
            </a:r>
            <a:r>
              <a:rPr lang="ko-KR" altLang="en-US" dirty="0"/>
              <a:t> 공식제품은 </a:t>
            </a:r>
            <a:r>
              <a:rPr lang="en-US" altLang="ko-KR" dirty="0"/>
              <a:t>12</a:t>
            </a:r>
            <a:r>
              <a:rPr lang="ko-KR" altLang="en-US" dirty="0"/>
              <a:t>년 제품</a:t>
            </a:r>
            <a:r>
              <a:rPr lang="en-US" altLang="ko-KR" dirty="0"/>
              <a:t>, </a:t>
            </a:r>
            <a:r>
              <a:rPr lang="ko-KR" altLang="en-US" dirty="0"/>
              <a:t>그리고 한정판</a:t>
            </a:r>
            <a:r>
              <a:rPr lang="en-US" altLang="ko-KR" dirty="0"/>
              <a:t>(</a:t>
            </a:r>
            <a:r>
              <a:rPr lang="ko-KR" altLang="en-US" dirty="0" err="1"/>
              <a:t>레어</a:t>
            </a:r>
            <a:r>
              <a:rPr lang="ko-KR" altLang="en-US" dirty="0"/>
              <a:t> </a:t>
            </a:r>
            <a:r>
              <a:rPr lang="ko-KR" altLang="en-US" dirty="0" err="1"/>
              <a:t>몰트</a:t>
            </a:r>
            <a:r>
              <a:rPr lang="ko-KR" altLang="en-US" dirty="0"/>
              <a:t> 시리즈</a:t>
            </a:r>
            <a:r>
              <a:rPr lang="en-US" altLang="ko-KR" dirty="0"/>
              <a:t>)</a:t>
            </a:r>
            <a:r>
              <a:rPr lang="ko-KR" altLang="en-US" dirty="0"/>
              <a:t>으로 나오는 </a:t>
            </a:r>
            <a:r>
              <a:rPr lang="en-US" altLang="ko-KR" dirty="0"/>
              <a:t>26</a:t>
            </a:r>
            <a:r>
              <a:rPr lang="ko-KR" altLang="en-US" dirty="0"/>
              <a:t>년 제품</a:t>
            </a:r>
            <a:r>
              <a:rPr lang="en-US" altLang="ko-KR" dirty="0"/>
              <a:t>. </a:t>
            </a:r>
            <a:r>
              <a:rPr lang="ko-KR" altLang="en-US" dirty="0"/>
              <a:t>그 외 다수의 </a:t>
            </a:r>
            <a:r>
              <a:rPr lang="ko-KR" altLang="en-US" dirty="0" err="1"/>
              <a:t>독립병입자</a:t>
            </a:r>
            <a:r>
              <a:rPr lang="ko-KR" altLang="en-US" dirty="0"/>
              <a:t> 제품들이 있다</a:t>
            </a:r>
            <a:r>
              <a:rPr lang="en-US" altLang="ko-KR" dirty="0"/>
              <a:t>.</a:t>
            </a:r>
            <a:endParaRPr lang="ko-KR" altLang="en-US" dirty="0"/>
          </a:p>
        </p:txBody>
      </p:sp>
    </p:spTree>
    <p:extLst>
      <p:ext uri="{BB962C8B-B14F-4D97-AF65-F5344CB8AC3E}">
        <p14:creationId xmlns:p14="http://schemas.microsoft.com/office/powerpoint/2010/main" val="3082847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0"/>
            <a:ext cx="9009529" cy="1325563"/>
          </a:xfrm>
        </p:spPr>
        <p:txBody>
          <a:bodyPr/>
          <a:lstStyle/>
          <a:p>
            <a:r>
              <a:rPr lang="en-US" altLang="ko-KR" dirty="0" err="1" smtClean="0"/>
              <a:t>Cragganmore</a:t>
            </a:r>
            <a:r>
              <a:rPr lang="en-US" altLang="ko-KR" dirty="0" smtClean="0"/>
              <a:t> 12 - </a:t>
            </a:r>
            <a:r>
              <a:rPr lang="ko-KR" altLang="en-US" dirty="0" err="1" smtClean="0"/>
              <a:t>싱글몰트</a:t>
            </a:r>
            <a:r>
              <a:rPr lang="ko-KR" altLang="en-US" dirty="0" smtClean="0"/>
              <a:t> </a:t>
            </a:r>
            <a:r>
              <a:rPr lang="en-US" altLang="ko-KR" dirty="0" smtClean="0"/>
              <a:t>- Speyside</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8182" y="1560658"/>
            <a:ext cx="3787654" cy="5050205"/>
          </a:xfrm>
          <a:prstGeom prst="rect">
            <a:avLst/>
          </a:prstGeom>
        </p:spPr>
      </p:pic>
      <p:sp>
        <p:nvSpPr>
          <p:cNvPr id="4" name="직사각형 3"/>
          <p:cNvSpPr/>
          <p:nvPr/>
        </p:nvSpPr>
        <p:spPr>
          <a:xfrm>
            <a:off x="4011003" y="1176521"/>
            <a:ext cx="4572000" cy="5078313"/>
          </a:xfrm>
          <a:prstGeom prst="rect">
            <a:avLst/>
          </a:prstGeom>
        </p:spPr>
        <p:txBody>
          <a:bodyPr>
            <a:spAutoFit/>
          </a:bodyPr>
          <a:lstStyle/>
          <a:p>
            <a:r>
              <a:rPr lang="ko-KR" altLang="en-US" dirty="0"/>
              <a:t>스코틀랜드 </a:t>
            </a:r>
            <a:r>
              <a:rPr lang="ko-KR" altLang="en-US" dirty="0" err="1"/>
              <a:t>스페이사이드</a:t>
            </a:r>
            <a:r>
              <a:rPr lang="en-US" altLang="ko-KR" dirty="0"/>
              <a:t>(Speyside)</a:t>
            </a:r>
            <a:r>
              <a:rPr lang="ko-KR" altLang="en-US" dirty="0"/>
              <a:t>의 </a:t>
            </a:r>
            <a:r>
              <a:rPr lang="ko-KR" altLang="en-US" dirty="0" err="1"/>
              <a:t>싱글몰트</a:t>
            </a:r>
            <a:r>
              <a:rPr lang="ko-KR" altLang="en-US" dirty="0"/>
              <a:t> 스카치 위스키</a:t>
            </a:r>
            <a:r>
              <a:rPr lang="en-US" altLang="ko-KR" dirty="0"/>
              <a:t>. </a:t>
            </a:r>
            <a:r>
              <a:rPr lang="ko-KR" altLang="en-US" dirty="0"/>
              <a:t>이름은 </a:t>
            </a:r>
            <a:r>
              <a:rPr lang="ko-KR" altLang="en-US" dirty="0" err="1"/>
              <a:t>증류소</a:t>
            </a:r>
            <a:r>
              <a:rPr lang="ko-KR" altLang="en-US" dirty="0"/>
              <a:t> </a:t>
            </a:r>
            <a:r>
              <a:rPr lang="ko-KR" altLang="en-US" dirty="0" err="1"/>
              <a:t>뒷편의</a:t>
            </a:r>
            <a:r>
              <a:rPr lang="ko-KR" altLang="en-US" dirty="0"/>
              <a:t> 언덕 이름에서 따왔는데</a:t>
            </a:r>
            <a:r>
              <a:rPr lang="en-US" altLang="ko-KR" dirty="0"/>
              <a:t>, "</a:t>
            </a:r>
            <a:r>
              <a:rPr lang="ko-KR" altLang="en-US" dirty="0"/>
              <a:t>큰 바위</a:t>
            </a:r>
            <a:r>
              <a:rPr lang="en-US" altLang="ko-KR" dirty="0"/>
              <a:t>"</a:t>
            </a:r>
            <a:r>
              <a:rPr lang="ko-KR" altLang="en-US" dirty="0"/>
              <a:t>라는 뜻의 </a:t>
            </a:r>
            <a:r>
              <a:rPr lang="ko-KR" altLang="en-US" dirty="0" err="1"/>
              <a:t>게일어라고</a:t>
            </a:r>
            <a:r>
              <a:rPr lang="ko-KR" altLang="en-US" dirty="0"/>
              <a:t> 한다</a:t>
            </a:r>
            <a:r>
              <a:rPr lang="en-US" altLang="ko-KR" dirty="0"/>
              <a:t>. </a:t>
            </a:r>
            <a:r>
              <a:rPr lang="ko-KR" altLang="en-US" dirty="0"/>
              <a:t>현재 </a:t>
            </a:r>
            <a:r>
              <a:rPr lang="ko-KR" altLang="en-US" dirty="0" err="1"/>
              <a:t>디아지오</a:t>
            </a:r>
            <a:r>
              <a:rPr lang="ko-KR" altLang="en-US" dirty="0"/>
              <a:t> 소속으로 이 회사의 </a:t>
            </a:r>
            <a:r>
              <a:rPr lang="en-US" altLang="ko-KR" dirty="0"/>
              <a:t>"</a:t>
            </a:r>
            <a:r>
              <a:rPr lang="ko-KR" altLang="en-US" dirty="0" err="1"/>
              <a:t>클래식몰트</a:t>
            </a:r>
            <a:r>
              <a:rPr lang="en-US" altLang="ko-KR" dirty="0"/>
              <a:t>" </a:t>
            </a:r>
            <a:r>
              <a:rPr lang="ko-KR" altLang="en-US" dirty="0"/>
              <a:t>라인업에 포함되어 출시되고 있으며</a:t>
            </a:r>
            <a:r>
              <a:rPr lang="en-US" altLang="ko-KR" dirty="0"/>
              <a:t>, </a:t>
            </a:r>
            <a:r>
              <a:rPr lang="ko-KR" altLang="en-US" dirty="0"/>
              <a:t>이 곳의 원액이 </a:t>
            </a:r>
            <a:r>
              <a:rPr lang="ko-KR" altLang="en-US" dirty="0" err="1">
                <a:solidFill>
                  <a:srgbClr val="0000FF"/>
                </a:solidFill>
              </a:rPr>
              <a:t>조니워커</a:t>
            </a:r>
            <a:r>
              <a:rPr lang="en-US" altLang="ko-KR" dirty="0">
                <a:solidFill>
                  <a:srgbClr val="0000FF"/>
                </a:solidFill>
              </a:rPr>
              <a:t>, </a:t>
            </a:r>
            <a:r>
              <a:rPr lang="ko-KR" altLang="en-US" dirty="0" err="1">
                <a:solidFill>
                  <a:srgbClr val="0000FF"/>
                </a:solidFill>
              </a:rPr>
              <a:t>윈저</a:t>
            </a:r>
            <a:r>
              <a:rPr lang="en-US" altLang="ko-KR" dirty="0">
                <a:solidFill>
                  <a:srgbClr val="0000FF"/>
                </a:solidFill>
              </a:rPr>
              <a:t>, </a:t>
            </a:r>
            <a:r>
              <a:rPr lang="ko-KR" altLang="en-US" dirty="0">
                <a:solidFill>
                  <a:srgbClr val="0000FF"/>
                </a:solidFill>
              </a:rPr>
              <a:t>화이트 호</a:t>
            </a:r>
            <a:r>
              <a:rPr lang="ko-KR" altLang="en-US" dirty="0" smtClean="0">
                <a:solidFill>
                  <a:srgbClr val="0000FF"/>
                </a:solidFill>
              </a:rPr>
              <a:t>스</a:t>
            </a:r>
            <a:r>
              <a:rPr lang="en-US" altLang="ko-KR" dirty="0">
                <a:solidFill>
                  <a:srgbClr val="0000FF"/>
                </a:solidFill>
              </a:rPr>
              <a:t>, </a:t>
            </a:r>
            <a:r>
              <a:rPr lang="ko-KR" altLang="en-US" dirty="0">
                <a:solidFill>
                  <a:srgbClr val="0000FF"/>
                </a:solidFill>
              </a:rPr>
              <a:t>특히 </a:t>
            </a:r>
            <a:r>
              <a:rPr lang="ko-KR" altLang="en-US" dirty="0" err="1">
                <a:solidFill>
                  <a:srgbClr val="0000FF"/>
                </a:solidFill>
              </a:rPr>
              <a:t>올드파</a:t>
            </a:r>
            <a:r>
              <a:rPr lang="ko-KR" altLang="en-US" dirty="0">
                <a:solidFill>
                  <a:srgbClr val="0000FF"/>
                </a:solidFill>
              </a:rPr>
              <a:t> 등의 </a:t>
            </a:r>
            <a:r>
              <a:rPr lang="ko-KR" altLang="en-US" dirty="0" err="1">
                <a:solidFill>
                  <a:srgbClr val="0000FF"/>
                </a:solidFill>
              </a:rPr>
              <a:t>블렌디드</a:t>
            </a:r>
            <a:r>
              <a:rPr lang="ko-KR" altLang="en-US" dirty="0">
                <a:solidFill>
                  <a:srgbClr val="0000FF"/>
                </a:solidFill>
              </a:rPr>
              <a:t> 위스키의 재료</a:t>
            </a:r>
            <a:r>
              <a:rPr lang="ko-KR" altLang="en-US" dirty="0"/>
              <a:t>로도 상당량 쓰인다</a:t>
            </a:r>
            <a:r>
              <a:rPr lang="en-US" altLang="ko-KR" dirty="0"/>
              <a:t>. </a:t>
            </a:r>
          </a:p>
          <a:p>
            <a:endParaRPr lang="en-US" altLang="ko-KR" dirty="0"/>
          </a:p>
          <a:p>
            <a:r>
              <a:rPr lang="ko-KR" altLang="en-US" dirty="0"/>
              <a:t>가벼운 </a:t>
            </a:r>
            <a:r>
              <a:rPr lang="ko-KR" altLang="en-US" dirty="0" err="1"/>
              <a:t>바디감에</a:t>
            </a:r>
            <a:r>
              <a:rPr lang="ko-KR" altLang="en-US" dirty="0"/>
              <a:t> </a:t>
            </a:r>
            <a:r>
              <a:rPr lang="ko-KR" altLang="en-US" dirty="0" err="1"/>
              <a:t>복잡다양한</a:t>
            </a:r>
            <a:r>
              <a:rPr lang="ko-KR" altLang="en-US" dirty="0"/>
              <a:t> 향과 맛을 가지는 캐릭터라 할 수 있다</a:t>
            </a:r>
            <a:r>
              <a:rPr lang="en-US" altLang="ko-KR" dirty="0"/>
              <a:t>. </a:t>
            </a:r>
            <a:r>
              <a:rPr lang="ko-KR" altLang="en-US" dirty="0"/>
              <a:t>다만 다른 </a:t>
            </a:r>
            <a:r>
              <a:rPr lang="ko-KR" altLang="en-US" dirty="0" err="1"/>
              <a:t>스페이사이드</a:t>
            </a:r>
            <a:r>
              <a:rPr lang="ko-KR" altLang="en-US" dirty="0"/>
              <a:t> </a:t>
            </a:r>
            <a:r>
              <a:rPr lang="ko-KR" altLang="en-US" dirty="0" err="1"/>
              <a:t>몰트처럼</a:t>
            </a:r>
            <a:r>
              <a:rPr lang="ko-KR" altLang="en-US" dirty="0"/>
              <a:t> 화사한 느낌과는 약간 거리가 있다</a:t>
            </a:r>
            <a:r>
              <a:rPr lang="en-US" altLang="ko-KR" dirty="0"/>
              <a:t>. </a:t>
            </a:r>
            <a:r>
              <a:rPr lang="ko-KR" altLang="en-US" dirty="0"/>
              <a:t>절제된듯한 느낌을 주는 것이 특징이며 </a:t>
            </a:r>
            <a:r>
              <a:rPr lang="en-US" altLang="ko-KR" dirty="0"/>
              <a:t>"</a:t>
            </a:r>
            <a:r>
              <a:rPr lang="ko-KR" altLang="en-US" dirty="0"/>
              <a:t>우아하다</a:t>
            </a:r>
            <a:r>
              <a:rPr lang="en-US" altLang="ko-KR" dirty="0"/>
              <a:t>"</a:t>
            </a:r>
            <a:r>
              <a:rPr lang="ko-KR" altLang="en-US" dirty="0"/>
              <a:t>고 표현하기도 한다</a:t>
            </a:r>
            <a:r>
              <a:rPr lang="en-US" altLang="ko-KR" dirty="0"/>
              <a:t>. </a:t>
            </a:r>
          </a:p>
          <a:p>
            <a:endParaRPr lang="en-US" altLang="ko-KR" dirty="0"/>
          </a:p>
          <a:p>
            <a:r>
              <a:rPr lang="ko-KR" altLang="en-US" dirty="0"/>
              <a:t>색깔에서도 알 수 있듯이 숙성에는 </a:t>
            </a:r>
            <a:r>
              <a:rPr lang="ko-KR" altLang="en-US" dirty="0" err="1"/>
              <a:t>버번오크통을</a:t>
            </a:r>
            <a:r>
              <a:rPr lang="ko-KR" altLang="en-US" dirty="0"/>
              <a:t> 주로 사용한다</a:t>
            </a:r>
            <a:r>
              <a:rPr lang="en-US" altLang="ko-KR" dirty="0"/>
              <a:t>.</a:t>
            </a:r>
          </a:p>
          <a:p>
            <a:endParaRPr lang="en-US" altLang="ko-KR" dirty="0"/>
          </a:p>
        </p:txBody>
      </p:sp>
    </p:spTree>
    <p:extLst>
      <p:ext uri="{BB962C8B-B14F-4D97-AF65-F5344CB8AC3E}">
        <p14:creationId xmlns:p14="http://schemas.microsoft.com/office/powerpoint/2010/main" val="402524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0"/>
            <a:ext cx="8729831" cy="1325563"/>
          </a:xfrm>
        </p:spPr>
        <p:txBody>
          <a:bodyPr/>
          <a:lstStyle/>
          <a:p>
            <a:r>
              <a:rPr lang="en-US" altLang="ko-KR" dirty="0" err="1" smtClean="0"/>
              <a:t>Glenfiddich</a:t>
            </a:r>
            <a:r>
              <a:rPr lang="en-US" altLang="ko-KR" dirty="0" smtClean="0"/>
              <a:t> 12 - Single malt - Speyside</a:t>
            </a:r>
            <a:endParaRPr lang="ko-KR" altLang="en-US" dirty="0"/>
          </a:p>
        </p:txBody>
      </p:sp>
      <p:sp>
        <p:nvSpPr>
          <p:cNvPr id="4" name="직사각형 3"/>
          <p:cNvSpPr/>
          <p:nvPr/>
        </p:nvSpPr>
        <p:spPr>
          <a:xfrm>
            <a:off x="4690334" y="1661861"/>
            <a:ext cx="3732902" cy="3139321"/>
          </a:xfrm>
          <a:prstGeom prst="rect">
            <a:avLst/>
          </a:prstGeom>
        </p:spPr>
        <p:txBody>
          <a:bodyPr wrap="square">
            <a:spAutoFit/>
          </a:bodyPr>
          <a:lstStyle/>
          <a:p>
            <a:r>
              <a:rPr lang="en-US" altLang="ko-KR" dirty="0" err="1"/>
              <a:t>Glenfiddich</a:t>
            </a:r>
            <a:r>
              <a:rPr lang="en-US" altLang="ko-KR" dirty="0"/>
              <a:t> is a Speyside single malt Scotch whisky owned and produced by William Grant &amp; Sons in Dufftown, Scotland. </a:t>
            </a:r>
            <a:r>
              <a:rPr lang="en-US" altLang="ko-KR" dirty="0" err="1"/>
              <a:t>Glenfiddich</a:t>
            </a:r>
            <a:r>
              <a:rPr lang="en-US" altLang="ko-KR" dirty="0"/>
              <a:t> means "Valley of the Deer" in Scottish Gaelic, hence the </a:t>
            </a:r>
            <a:r>
              <a:rPr lang="en-US" altLang="ko-KR" dirty="0" err="1"/>
              <a:t>Glenfiddich</a:t>
            </a:r>
            <a:r>
              <a:rPr lang="en-US" altLang="ko-KR" dirty="0"/>
              <a:t> logo being a Stag</a:t>
            </a:r>
            <a:r>
              <a:rPr lang="en-US" altLang="ko-KR" dirty="0" smtClean="0"/>
              <a:t>.</a:t>
            </a:r>
            <a:endParaRPr lang="en-US" altLang="ko-KR" dirty="0"/>
          </a:p>
          <a:p>
            <a:endParaRPr lang="en-US" altLang="ko-KR" dirty="0"/>
          </a:p>
          <a:p>
            <a:r>
              <a:rPr lang="en-US" altLang="ko-KR" dirty="0" err="1"/>
              <a:t>Glenfiddich</a:t>
            </a:r>
            <a:r>
              <a:rPr lang="en-US" altLang="ko-KR" dirty="0"/>
              <a:t> is the world's best-selling single-malt </a:t>
            </a:r>
            <a:r>
              <a:rPr lang="en-US" altLang="ko-KR" dirty="0" smtClean="0"/>
              <a:t>whisky </a:t>
            </a:r>
            <a:r>
              <a:rPr lang="en-US" altLang="ko-KR" dirty="0"/>
              <a:t>and also the most awarded at the International Spirits Challenge.</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714" y="1275564"/>
            <a:ext cx="3078535" cy="5372662"/>
          </a:xfrm>
          <a:prstGeom prst="rect">
            <a:avLst/>
          </a:prstGeom>
        </p:spPr>
      </p:pic>
    </p:spTree>
    <p:extLst>
      <p:ext uri="{BB962C8B-B14F-4D97-AF65-F5344CB8AC3E}">
        <p14:creationId xmlns:p14="http://schemas.microsoft.com/office/powerpoint/2010/main" val="706575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466" y="1400410"/>
            <a:ext cx="3767884" cy="5023845"/>
          </a:xfrm>
          <a:prstGeom prst="rect">
            <a:avLst/>
          </a:prstGeom>
        </p:spPr>
      </p:pic>
      <p:sp>
        <p:nvSpPr>
          <p:cNvPr id="6" name="직사각형 5"/>
          <p:cNvSpPr/>
          <p:nvPr/>
        </p:nvSpPr>
        <p:spPr>
          <a:xfrm>
            <a:off x="3458583" y="1325563"/>
            <a:ext cx="5287965" cy="5355312"/>
          </a:xfrm>
          <a:prstGeom prst="rect">
            <a:avLst/>
          </a:prstGeom>
        </p:spPr>
        <p:txBody>
          <a:bodyPr wrap="square">
            <a:spAutoFit/>
          </a:bodyPr>
          <a:lstStyle/>
          <a:p>
            <a:r>
              <a:rPr lang="en-US" altLang="ko-KR" dirty="0"/>
              <a:t>A 2014 addition to The </a:t>
            </a:r>
            <a:r>
              <a:rPr lang="en-US" altLang="ko-KR" dirty="0" err="1"/>
              <a:t>Balvenie</a:t>
            </a:r>
            <a:r>
              <a:rPr lang="en-US" altLang="ko-KR" dirty="0"/>
              <a:t> range – Single Barrel, Traditional Oak. Each bottle is part of a batch of only a few hundred, each filled from a single cask. Every batch will vary a little, but all will show off the great combination of subtle spice and honeyed sweetness</a:t>
            </a:r>
            <a:r>
              <a:rPr lang="en-US" altLang="ko-KR" dirty="0" smtClean="0"/>
              <a:t>.</a:t>
            </a:r>
          </a:p>
          <a:p>
            <a:endParaRPr lang="en-US" altLang="ko-KR" dirty="0"/>
          </a:p>
          <a:p>
            <a:r>
              <a:rPr lang="ko-KR" altLang="en-US" dirty="0"/>
              <a:t>스코틀랜드 </a:t>
            </a:r>
            <a:r>
              <a:rPr lang="ko-KR" altLang="en-US" dirty="0" err="1"/>
              <a:t>스페이사이드</a:t>
            </a:r>
            <a:r>
              <a:rPr lang="en-US" altLang="ko-KR" dirty="0"/>
              <a:t>(Speyside)</a:t>
            </a:r>
            <a:r>
              <a:rPr lang="ko-KR" altLang="en-US" dirty="0"/>
              <a:t>의 </a:t>
            </a:r>
            <a:r>
              <a:rPr lang="ko-KR" altLang="en-US" dirty="0" err="1"/>
              <a:t>증류소</a:t>
            </a:r>
            <a:r>
              <a:rPr lang="en-US" altLang="ko-KR" dirty="0"/>
              <a:t>.</a:t>
            </a:r>
          </a:p>
          <a:p>
            <a:r>
              <a:rPr lang="ko-KR" altLang="en-US" dirty="0" err="1"/>
              <a:t>발베니</a:t>
            </a:r>
            <a:r>
              <a:rPr lang="ko-KR" altLang="en-US" dirty="0"/>
              <a:t> </a:t>
            </a:r>
            <a:r>
              <a:rPr lang="ko-KR" altLang="en-US" dirty="0" err="1"/>
              <a:t>증류소는</a:t>
            </a:r>
            <a:r>
              <a:rPr lang="ko-KR" altLang="en-US" dirty="0"/>
              <a:t> </a:t>
            </a:r>
            <a:r>
              <a:rPr lang="ko-KR" altLang="en-US" dirty="0" err="1"/>
              <a:t>글렌피딕</a:t>
            </a:r>
            <a:r>
              <a:rPr lang="ko-KR" altLang="en-US" dirty="0"/>
              <a:t> 증류소의 설립자인 </a:t>
            </a:r>
            <a:r>
              <a:rPr lang="ko-KR" altLang="en-US" dirty="0" err="1"/>
              <a:t>윌리엄</a:t>
            </a:r>
            <a:r>
              <a:rPr lang="ko-KR" altLang="en-US" dirty="0"/>
              <a:t> </a:t>
            </a:r>
            <a:r>
              <a:rPr lang="ko-KR" altLang="en-US" dirty="0" err="1"/>
              <a:t>그랜트가</a:t>
            </a:r>
            <a:r>
              <a:rPr lang="ko-KR" altLang="en-US" dirty="0"/>
              <a:t> </a:t>
            </a:r>
            <a:r>
              <a:rPr lang="ko-KR" altLang="en-US" dirty="0" err="1"/>
              <a:t>글렌피딕에</a:t>
            </a:r>
            <a:r>
              <a:rPr lang="ko-KR" altLang="en-US" dirty="0"/>
              <a:t> 이은 증류소로 </a:t>
            </a:r>
            <a:r>
              <a:rPr lang="en-US" altLang="ko-KR" dirty="0"/>
              <a:t>1892</a:t>
            </a:r>
            <a:r>
              <a:rPr lang="ko-KR" altLang="en-US" dirty="0"/>
              <a:t>년에 세운 것이다</a:t>
            </a:r>
            <a:r>
              <a:rPr lang="en-US" altLang="ko-KR" dirty="0"/>
              <a:t>.</a:t>
            </a:r>
          </a:p>
          <a:p>
            <a:r>
              <a:rPr lang="ko-KR" altLang="en-US" dirty="0" err="1"/>
              <a:t>발베니라는</a:t>
            </a:r>
            <a:r>
              <a:rPr lang="ko-KR" altLang="en-US" dirty="0"/>
              <a:t> 이름은 </a:t>
            </a:r>
            <a:r>
              <a:rPr lang="en-US" altLang="ko-KR" dirty="0"/>
              <a:t>13</a:t>
            </a:r>
            <a:r>
              <a:rPr lang="ko-KR" altLang="en-US" dirty="0"/>
              <a:t>세기부터 있었던 고성</a:t>
            </a:r>
            <a:r>
              <a:rPr lang="en-US" altLang="ko-KR" dirty="0"/>
              <a:t>(</a:t>
            </a:r>
            <a:r>
              <a:rPr lang="ko-KR" altLang="en-US" dirty="0"/>
              <a:t>古城</a:t>
            </a:r>
            <a:r>
              <a:rPr lang="en-US" altLang="ko-KR" dirty="0"/>
              <a:t>)</a:t>
            </a:r>
            <a:r>
              <a:rPr lang="ko-KR" altLang="en-US" dirty="0"/>
              <a:t>인 </a:t>
            </a:r>
            <a:r>
              <a:rPr lang="en-US" altLang="ko-KR" dirty="0"/>
              <a:t>'</a:t>
            </a:r>
            <a:r>
              <a:rPr lang="ko-KR" altLang="en-US" dirty="0" err="1"/>
              <a:t>발베니</a:t>
            </a:r>
            <a:r>
              <a:rPr lang="en-US" altLang="ko-KR" dirty="0"/>
              <a:t>'</a:t>
            </a:r>
            <a:r>
              <a:rPr lang="ko-KR" altLang="en-US" dirty="0"/>
              <a:t>에서 그 이름을 가져왔다</a:t>
            </a:r>
            <a:r>
              <a:rPr lang="en-US" altLang="ko-KR" dirty="0"/>
              <a:t>.</a:t>
            </a:r>
          </a:p>
          <a:p>
            <a:r>
              <a:rPr lang="ko-KR" altLang="en-US" dirty="0"/>
              <a:t>보리의 재배</a:t>
            </a:r>
            <a:r>
              <a:rPr lang="en-US" altLang="ko-KR" dirty="0"/>
              <a:t>, </a:t>
            </a:r>
            <a:r>
              <a:rPr lang="ko-KR" altLang="en-US" dirty="0"/>
              <a:t>맥아 제조부터 병에 원액을 주입하는 최종 단계까지 일관적으로 수작업하고 있다</a:t>
            </a:r>
            <a:r>
              <a:rPr lang="en-US" altLang="ko-KR" dirty="0"/>
              <a:t>.</a:t>
            </a:r>
          </a:p>
          <a:p>
            <a:r>
              <a:rPr lang="ko-KR" altLang="en-US" dirty="0"/>
              <a:t>실제로 인근에 </a:t>
            </a:r>
            <a:r>
              <a:rPr lang="ko-KR" altLang="en-US" dirty="0" err="1"/>
              <a:t>글렌피딕</a:t>
            </a:r>
            <a:r>
              <a:rPr lang="ko-KR" altLang="en-US" dirty="0"/>
              <a:t> </a:t>
            </a:r>
            <a:r>
              <a:rPr lang="ko-KR" altLang="en-US" dirty="0" err="1"/>
              <a:t>증류소가</a:t>
            </a:r>
            <a:r>
              <a:rPr lang="ko-KR" altLang="en-US" dirty="0"/>
              <a:t> 있고</a:t>
            </a:r>
            <a:r>
              <a:rPr lang="en-US" altLang="ko-KR" dirty="0"/>
              <a:t>, </a:t>
            </a:r>
            <a:r>
              <a:rPr lang="ko-KR" altLang="en-US" dirty="0"/>
              <a:t>두 </a:t>
            </a:r>
            <a:r>
              <a:rPr lang="ko-KR" altLang="en-US" dirty="0" err="1"/>
              <a:t>증류소는</a:t>
            </a:r>
            <a:r>
              <a:rPr lang="ko-KR" altLang="en-US" dirty="0"/>
              <a:t> 지하도로도 연결되어 있다</a:t>
            </a:r>
            <a:r>
              <a:rPr lang="en-US" altLang="ko-KR" dirty="0"/>
              <a:t>.</a:t>
            </a:r>
          </a:p>
          <a:p>
            <a:endParaRPr lang="en-US" altLang="ko-KR" dirty="0"/>
          </a:p>
          <a:p>
            <a:r>
              <a:rPr lang="ko-KR" altLang="en-US" dirty="0"/>
              <a:t>라인업 마다 세세한 차이가 있으나</a:t>
            </a:r>
            <a:r>
              <a:rPr lang="en-US" altLang="ko-KR" dirty="0"/>
              <a:t>, </a:t>
            </a:r>
            <a:r>
              <a:rPr lang="ko-KR" altLang="en-US" dirty="0"/>
              <a:t>대체로 부드러운 질감과 고소한 단맛이 특징적이다</a:t>
            </a:r>
            <a:r>
              <a:rPr lang="en-US" altLang="ko-KR" dirty="0"/>
              <a:t>.</a:t>
            </a:r>
            <a:endParaRPr lang="en-US" altLang="ko-KR" dirty="0" smtClean="0"/>
          </a:p>
        </p:txBody>
      </p:sp>
      <p:sp>
        <p:nvSpPr>
          <p:cNvPr id="8" name="제목 7"/>
          <p:cNvSpPr>
            <a:spLocks noGrp="1"/>
          </p:cNvSpPr>
          <p:nvPr>
            <p:ph type="title"/>
          </p:nvPr>
        </p:nvSpPr>
        <p:spPr>
          <a:xfrm>
            <a:off x="-1" y="0"/>
            <a:ext cx="9192410" cy="1325563"/>
          </a:xfrm>
        </p:spPr>
        <p:txBody>
          <a:bodyPr>
            <a:normAutofit/>
          </a:bodyPr>
          <a:lstStyle/>
          <a:p>
            <a:r>
              <a:rPr lang="en-US" altLang="ko-KR" sz="4000" dirty="0" smtClean="0"/>
              <a:t>The </a:t>
            </a:r>
            <a:r>
              <a:rPr lang="en-US" altLang="ko-KR" sz="4000" dirty="0" err="1" smtClean="0"/>
              <a:t>Balvenie</a:t>
            </a:r>
            <a:r>
              <a:rPr lang="en-US" altLang="ko-KR" sz="4000" dirty="0" smtClean="0"/>
              <a:t> 25 - Single Barrel -Speyside</a:t>
            </a:r>
            <a:endParaRPr lang="ko-KR" altLang="en-US" sz="4000" dirty="0"/>
          </a:p>
        </p:txBody>
      </p:sp>
    </p:spTree>
    <p:extLst>
      <p:ext uri="{BB962C8B-B14F-4D97-AF65-F5344CB8AC3E}">
        <p14:creationId xmlns:p14="http://schemas.microsoft.com/office/powerpoint/2010/main" val="2895229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Macallan</a:t>
            </a:r>
            <a:r>
              <a:rPr lang="en-US" altLang="ko-KR" dirty="0" smtClean="0"/>
              <a:t> 12 – Single malt –Speyside</a:t>
            </a:r>
            <a:r>
              <a:rPr lang="en-US" altLang="ko-KR" dirty="0"/>
              <a:t/>
            </a:r>
            <a:br>
              <a:rPr lang="en-US" altLang="ko-KR" dirty="0"/>
            </a:br>
            <a:endParaRPr lang="ko-KR" altLang="en-US" dirty="0"/>
          </a:p>
        </p:txBody>
      </p:sp>
      <p:sp>
        <p:nvSpPr>
          <p:cNvPr id="4" name="내용 개체 틀 3"/>
          <p:cNvSpPr>
            <a:spLocks noGrp="1"/>
          </p:cNvSpPr>
          <p:nvPr>
            <p:ph idx="1"/>
          </p:nvPr>
        </p:nvSpPr>
        <p:spPr>
          <a:xfrm>
            <a:off x="4701092" y="1825625"/>
            <a:ext cx="3814258" cy="4351338"/>
          </a:xfrm>
        </p:spPr>
        <p:txBody>
          <a:bodyPr>
            <a:normAutofit/>
          </a:bodyPr>
          <a:lstStyle/>
          <a:p>
            <a:pPr marL="0" indent="0">
              <a:lnSpc>
                <a:spcPct val="150000"/>
              </a:lnSpc>
              <a:buNone/>
            </a:pPr>
            <a:r>
              <a:rPr lang="ko-KR" altLang="en-US" sz="1800" dirty="0" smtClean="0"/>
              <a:t>맥아 </a:t>
            </a:r>
            <a:r>
              <a:rPr lang="ko-KR" altLang="en-US" sz="1800" dirty="0" err="1" smtClean="0"/>
              <a:t>건조시</a:t>
            </a:r>
            <a:r>
              <a:rPr lang="ko-KR" altLang="en-US" sz="1800" dirty="0" smtClean="0"/>
              <a:t> 피트 처리를 하지 않아 페놀함유량이 </a:t>
            </a:r>
            <a:r>
              <a:rPr lang="en-US" altLang="ko-KR" sz="1800" dirty="0" smtClean="0"/>
              <a:t>1ppm </a:t>
            </a:r>
            <a:r>
              <a:rPr lang="ko-KR" altLang="en-US" sz="1800" dirty="0" smtClean="0"/>
              <a:t>정도로 낮다 </a:t>
            </a:r>
            <a:endParaRPr lang="en-US" altLang="ko-KR" sz="1800" dirty="0" smtClean="0"/>
          </a:p>
          <a:p>
            <a:pPr marL="0" indent="0">
              <a:lnSpc>
                <a:spcPct val="150000"/>
              </a:lnSpc>
              <a:buNone/>
            </a:pPr>
            <a:r>
              <a:rPr lang="ko-KR" altLang="en-US" sz="1800" dirty="0" smtClean="0">
                <a:hlinkClick r:id="rId2" tooltip="스페인"/>
              </a:rPr>
              <a:t>스페인</a:t>
            </a:r>
            <a:r>
              <a:rPr lang="ko-KR" altLang="en-US" sz="1800" dirty="0" smtClean="0"/>
              <a:t>산 </a:t>
            </a:r>
            <a:r>
              <a:rPr lang="ko-KR" altLang="en-US" sz="1800" dirty="0" err="1"/>
              <a:t>올로로소</a:t>
            </a:r>
            <a:r>
              <a:rPr lang="ko-KR" altLang="en-US" sz="1800" dirty="0"/>
              <a:t> </a:t>
            </a:r>
            <a:r>
              <a:rPr lang="ko-KR" altLang="en-US" sz="1800" dirty="0">
                <a:hlinkClick r:id="rId3" tooltip="셰리"/>
              </a:rPr>
              <a:t>셰리</a:t>
            </a:r>
            <a:r>
              <a:rPr lang="ko-KR" altLang="en-US" sz="1800" dirty="0"/>
              <a:t> 통을 이용하여 </a:t>
            </a:r>
            <a:r>
              <a:rPr lang="ko-KR" altLang="en-US" sz="1800" dirty="0" smtClean="0"/>
              <a:t>주조</a:t>
            </a:r>
            <a:endParaRPr lang="en-US" altLang="ko-KR" sz="1800" dirty="0" smtClean="0"/>
          </a:p>
          <a:p>
            <a:pPr marL="0" indent="0">
              <a:lnSpc>
                <a:spcPct val="150000"/>
              </a:lnSpc>
              <a:buNone/>
            </a:pPr>
            <a:r>
              <a:rPr lang="ko-KR" altLang="en-US" sz="1800" dirty="0"/>
              <a:t> </a:t>
            </a:r>
            <a:r>
              <a:rPr lang="ko-KR" altLang="en-US" sz="1800" dirty="0" err="1"/>
              <a:t>과일향과</a:t>
            </a:r>
            <a:r>
              <a:rPr lang="ko-KR" altLang="en-US" sz="1800" dirty="0"/>
              <a:t> </a:t>
            </a:r>
            <a:r>
              <a:rPr lang="ko-KR" altLang="en-US" sz="1800" dirty="0" err="1"/>
              <a:t>쉐리향</a:t>
            </a:r>
            <a:r>
              <a:rPr lang="ko-KR" altLang="en-US" sz="1800" dirty="0"/>
              <a:t> 그리고 약간의 달콤함</a:t>
            </a:r>
            <a:r>
              <a:rPr lang="en-US" altLang="ko-KR" sz="1800" dirty="0"/>
              <a:t>, </a:t>
            </a:r>
            <a:r>
              <a:rPr lang="ko-KR" altLang="en-US" sz="1800" dirty="0" err="1"/>
              <a:t>타피향과</a:t>
            </a:r>
            <a:r>
              <a:rPr lang="ko-KR" altLang="en-US" sz="1800" dirty="0"/>
              <a:t> </a:t>
            </a:r>
            <a:r>
              <a:rPr lang="ko-KR" altLang="en-US" sz="1800" dirty="0" err="1" smtClean="0"/>
              <a:t>나무향이</a:t>
            </a:r>
            <a:r>
              <a:rPr lang="ko-KR" altLang="en-US" sz="1800" dirty="0" smtClean="0"/>
              <a:t> 남</a:t>
            </a:r>
            <a:endParaRPr lang="en-US" altLang="ko-KR" sz="1800" dirty="0" smtClean="0"/>
          </a:p>
          <a:p>
            <a:pPr marL="0" indent="0">
              <a:lnSpc>
                <a:spcPct val="150000"/>
              </a:lnSpc>
              <a:buNone/>
            </a:pPr>
            <a:endParaRPr lang="ko-KR" altLang="en-US" sz="1800" dirty="0"/>
          </a:p>
        </p:txBody>
      </p:sp>
      <p:pic>
        <p:nvPicPr>
          <p:cNvPr id="3" name="그림 2"/>
          <p:cNvPicPr>
            <a:picLocks noChangeAspect="1"/>
          </p:cNvPicPr>
          <p:nvPr/>
        </p:nvPicPr>
        <p:blipFill>
          <a:blip r:embed="rId4"/>
          <a:stretch>
            <a:fillRect/>
          </a:stretch>
        </p:blipFill>
        <p:spPr>
          <a:xfrm>
            <a:off x="1200822" y="1836869"/>
            <a:ext cx="3429000" cy="4572000"/>
          </a:xfrm>
          <a:prstGeom prst="rect">
            <a:avLst/>
          </a:prstGeom>
        </p:spPr>
      </p:pic>
    </p:spTree>
    <p:extLst>
      <p:ext uri="{BB962C8B-B14F-4D97-AF65-F5344CB8AC3E}">
        <p14:creationId xmlns:p14="http://schemas.microsoft.com/office/powerpoint/2010/main" val="176763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361725" y="1131586"/>
            <a:ext cx="3429000" cy="5153025"/>
          </a:xfrm>
          <a:prstGeom prst="rect">
            <a:avLst/>
          </a:prstGeom>
        </p:spPr>
      </p:pic>
      <p:sp>
        <p:nvSpPr>
          <p:cNvPr id="2" name="제목 1"/>
          <p:cNvSpPr>
            <a:spLocks noGrp="1"/>
          </p:cNvSpPr>
          <p:nvPr>
            <p:ph type="title"/>
          </p:nvPr>
        </p:nvSpPr>
        <p:spPr>
          <a:xfrm>
            <a:off x="-1" y="0"/>
            <a:ext cx="9144001" cy="1325563"/>
          </a:xfrm>
        </p:spPr>
        <p:txBody>
          <a:bodyPr>
            <a:normAutofit/>
          </a:bodyPr>
          <a:lstStyle/>
          <a:p>
            <a:r>
              <a:rPr lang="en-US" altLang="ko-KR" sz="3600" dirty="0" smtClean="0"/>
              <a:t>DALWHINNIE 15 - Single malt – The Highlands</a:t>
            </a:r>
            <a:endParaRPr lang="ko-KR" altLang="en-US" sz="3600" dirty="0"/>
          </a:p>
        </p:txBody>
      </p:sp>
      <p:sp>
        <p:nvSpPr>
          <p:cNvPr id="4" name="직사각형 3"/>
          <p:cNvSpPr/>
          <p:nvPr/>
        </p:nvSpPr>
        <p:spPr>
          <a:xfrm>
            <a:off x="3216537" y="1131586"/>
            <a:ext cx="5577840" cy="5632311"/>
          </a:xfrm>
          <a:prstGeom prst="rect">
            <a:avLst/>
          </a:prstGeom>
        </p:spPr>
        <p:txBody>
          <a:bodyPr wrap="square">
            <a:spAutoFit/>
          </a:bodyPr>
          <a:lstStyle/>
          <a:p>
            <a:pPr>
              <a:lnSpc>
                <a:spcPct val="150000"/>
              </a:lnSpc>
            </a:pPr>
            <a:r>
              <a:rPr lang="en-US" altLang="ko-KR" sz="2000" dirty="0" err="1"/>
              <a:t>Dalwhinnie</a:t>
            </a:r>
            <a:r>
              <a:rPr lang="en-US" altLang="ko-KR" sz="2000" dirty="0"/>
              <a:t> Distillery, situated in the Highland village of </a:t>
            </a:r>
            <a:r>
              <a:rPr lang="en-US" altLang="ko-KR" sz="2000" dirty="0" err="1"/>
              <a:t>Dalwhinnie</a:t>
            </a:r>
            <a:r>
              <a:rPr lang="en-US" altLang="ko-KR" sz="2000" dirty="0"/>
              <a:t> in Scotland, produces Single Malt Scotch Whisky. </a:t>
            </a:r>
            <a:r>
              <a:rPr lang="en-US" altLang="ko-KR" sz="2000" dirty="0" err="1"/>
              <a:t>Dalwhinnie</a:t>
            </a:r>
            <a:r>
              <a:rPr lang="en-US" altLang="ko-KR" sz="2000" dirty="0"/>
              <a:t> refers to its own whisky as a Highland Whisky but as it is located within both the Highland and Speyside region it can legally be called either a Highland or Speyside whisky</a:t>
            </a:r>
            <a:r>
              <a:rPr lang="en-US" altLang="ko-KR" sz="2000" dirty="0" smtClean="0"/>
              <a:t>. </a:t>
            </a:r>
            <a:r>
              <a:rPr lang="en-US" altLang="ko-KR" sz="2000" dirty="0"/>
              <a:t>It is owned by Diageo</a:t>
            </a:r>
            <a:r>
              <a:rPr lang="en-US" altLang="ko-KR" sz="2000" dirty="0" smtClean="0"/>
              <a:t>.</a:t>
            </a:r>
          </a:p>
          <a:p>
            <a:pPr>
              <a:lnSpc>
                <a:spcPct val="150000"/>
              </a:lnSpc>
            </a:pPr>
            <a:r>
              <a:rPr lang="ko-KR" altLang="en-US" sz="2000" dirty="0" err="1" smtClean="0"/>
              <a:t>달위니</a:t>
            </a:r>
            <a:r>
              <a:rPr lang="en-US" altLang="ko-KR" sz="2000" dirty="0"/>
              <a:t>(</a:t>
            </a:r>
            <a:r>
              <a:rPr lang="en-US" altLang="ko-KR" sz="2000" dirty="0" smtClean="0"/>
              <a:t>DALWHINNIE</a:t>
            </a:r>
            <a:r>
              <a:rPr lang="en-US" altLang="ko-KR" sz="2000" dirty="0"/>
              <a:t>)</a:t>
            </a:r>
            <a:r>
              <a:rPr lang="ko-KR" altLang="en-US" sz="2000" dirty="0"/>
              <a:t>라는 이 위스키의 이름은 게일어로 만남의 장소라는 뜻에서 유래한 것으로 엑스트라 </a:t>
            </a:r>
            <a:r>
              <a:rPr lang="ko-KR" altLang="en-US" sz="2000" dirty="0" err="1"/>
              <a:t>몰트</a:t>
            </a:r>
            <a:r>
              <a:rPr lang="ko-KR" altLang="en-US" sz="2000" dirty="0"/>
              <a:t> 위스키의 성격을 반영한다</a:t>
            </a:r>
            <a:r>
              <a:rPr lang="en-US" altLang="ko-KR" sz="2000" dirty="0"/>
              <a:t>. </a:t>
            </a:r>
            <a:r>
              <a:rPr lang="ko-KR" altLang="en-US" sz="2000" dirty="0"/>
              <a:t>이는 </a:t>
            </a:r>
            <a:r>
              <a:rPr lang="en-US" altLang="ko-KR" sz="2000" dirty="0"/>
              <a:t>Lowland</a:t>
            </a:r>
            <a:r>
              <a:rPr lang="ko-KR" altLang="en-US" sz="2000" dirty="0"/>
              <a:t>와 </a:t>
            </a:r>
            <a:r>
              <a:rPr lang="en-US" altLang="ko-KR" sz="2000" dirty="0"/>
              <a:t>Speyside </a:t>
            </a:r>
            <a:r>
              <a:rPr lang="ko-KR" altLang="en-US" sz="2000" dirty="0"/>
              <a:t>사이의 부드러움과 정기의 결합이라고 할 수 있다</a:t>
            </a:r>
            <a:r>
              <a:rPr lang="en-US" altLang="ko-KR" sz="2000" dirty="0"/>
              <a:t>.</a:t>
            </a:r>
            <a:endParaRPr lang="ko-KR" altLang="en-US" sz="2000" dirty="0"/>
          </a:p>
        </p:txBody>
      </p:sp>
    </p:spTree>
    <p:extLst>
      <p:ext uri="{BB962C8B-B14F-4D97-AF65-F5344CB8AC3E}">
        <p14:creationId xmlns:p14="http://schemas.microsoft.com/office/powerpoint/2010/main" val="410770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소주의 기원</a:t>
            </a:r>
            <a:endParaRPr lang="ko-KR" altLang="en-US" dirty="0"/>
          </a:p>
        </p:txBody>
      </p:sp>
      <p:sp>
        <p:nvSpPr>
          <p:cNvPr id="3" name="내용 개체 틀 2"/>
          <p:cNvSpPr>
            <a:spLocks noGrp="1"/>
          </p:cNvSpPr>
          <p:nvPr>
            <p:ph idx="1"/>
          </p:nvPr>
        </p:nvSpPr>
        <p:spPr>
          <a:xfrm>
            <a:off x="207085" y="1339327"/>
            <a:ext cx="8729830" cy="5464885"/>
          </a:xfrm>
        </p:spPr>
        <p:txBody>
          <a:bodyPr>
            <a:noAutofit/>
          </a:bodyPr>
          <a:lstStyle/>
          <a:p>
            <a:pPr>
              <a:lnSpc>
                <a:spcPct val="120000"/>
              </a:lnSpc>
            </a:pPr>
            <a:r>
              <a:rPr lang="en-US" altLang="ko-KR" sz="2000" dirty="0"/>
              <a:t>the Arabic word </a:t>
            </a:r>
            <a:r>
              <a:rPr lang="en-US" altLang="ko-KR" sz="2000" dirty="0" smtClean="0"/>
              <a:t>‘arak’, ‘al </a:t>
            </a:r>
            <a:r>
              <a:rPr lang="en-US" altLang="ko-KR" sz="2000" dirty="0" err="1" smtClean="0"/>
              <a:t>raki</a:t>
            </a:r>
            <a:r>
              <a:rPr lang="en-US" altLang="ko-KR" sz="2000" dirty="0" smtClean="0"/>
              <a:t>’ meaning 'distillate‘, ‘perspiration’</a:t>
            </a:r>
            <a:endParaRPr lang="en-US" altLang="ko-KR" sz="2000" dirty="0"/>
          </a:p>
          <a:p>
            <a:pPr>
              <a:lnSpc>
                <a:spcPct val="120000"/>
              </a:lnSpc>
            </a:pPr>
            <a:r>
              <a:rPr lang="en-US" altLang="ko-KR" sz="2000" dirty="0" err="1" smtClean="0"/>
              <a:t>Araq</a:t>
            </a:r>
            <a:r>
              <a:rPr lang="en-US" altLang="ko-KR" sz="2000" dirty="0" smtClean="0"/>
              <a:t>; alcoholic </a:t>
            </a:r>
            <a:r>
              <a:rPr lang="en-US" altLang="ko-KR" sz="2000" dirty="0"/>
              <a:t>spirit </a:t>
            </a:r>
            <a:r>
              <a:rPr lang="en-US" altLang="ko-KR" sz="2000" dirty="0" smtClean="0"/>
              <a:t>40–63</a:t>
            </a:r>
            <a:r>
              <a:rPr lang="en-US" altLang="ko-KR" sz="2000" dirty="0"/>
              <a:t>% Alc. </a:t>
            </a:r>
            <a:r>
              <a:rPr lang="en-US" altLang="ko-KR" sz="2000" dirty="0" smtClean="0"/>
              <a:t>Vol. in </a:t>
            </a:r>
            <a:r>
              <a:rPr lang="en-US" altLang="ko-KR" sz="2000" dirty="0"/>
              <a:t>the </a:t>
            </a:r>
            <a:r>
              <a:rPr lang="en-US" altLang="ko-KR" sz="2000" dirty="0" err="1"/>
              <a:t>anis</a:t>
            </a:r>
            <a:r>
              <a:rPr lang="en-US" altLang="ko-KR" sz="2000" dirty="0"/>
              <a:t> drinks family. It is a clear, </a:t>
            </a:r>
            <a:r>
              <a:rPr lang="en-US" altLang="ko-KR" sz="2000" dirty="0" smtClean="0"/>
              <a:t>colorless</a:t>
            </a:r>
            <a:r>
              <a:rPr lang="en-US" altLang="ko-KR" sz="2000" dirty="0"/>
              <a:t>, unsweetened </a:t>
            </a:r>
            <a:r>
              <a:rPr lang="en-US" altLang="ko-KR" sz="2000" dirty="0">
                <a:solidFill>
                  <a:srgbClr val="0000FF"/>
                </a:solidFill>
              </a:rPr>
              <a:t>anise-flavored</a:t>
            </a:r>
            <a:r>
              <a:rPr lang="en-US" altLang="ko-KR" sz="2000" dirty="0"/>
              <a:t> distilled alcoholic </a:t>
            </a:r>
            <a:r>
              <a:rPr lang="en-US" altLang="ko-KR" sz="2000" dirty="0" smtClean="0"/>
              <a:t>drink</a:t>
            </a:r>
          </a:p>
          <a:p>
            <a:pPr>
              <a:lnSpc>
                <a:spcPct val="120000"/>
              </a:lnSpc>
            </a:pPr>
            <a:r>
              <a:rPr lang="en-US" altLang="ko-KR" sz="2000" dirty="0" smtClean="0"/>
              <a:t>Arrack; a distilled </a:t>
            </a:r>
            <a:r>
              <a:rPr lang="en-US" altLang="ko-KR" sz="2000" dirty="0"/>
              <a:t>alcoholic drink typically produced in South Asia and Southeast Asia, made from either the </a:t>
            </a:r>
            <a:r>
              <a:rPr lang="en-US" altLang="ko-KR" sz="2000" dirty="0">
                <a:solidFill>
                  <a:srgbClr val="0000FF"/>
                </a:solidFill>
              </a:rPr>
              <a:t>fermented sap of coconut flowers</a:t>
            </a:r>
            <a:r>
              <a:rPr lang="en-US" altLang="ko-KR" sz="2000" dirty="0"/>
              <a:t>, sugarcane, grain (e.g. red rice) or fruit, </a:t>
            </a:r>
            <a:r>
              <a:rPr lang="en-US" altLang="ko-KR" sz="2000" dirty="0" smtClean="0"/>
              <a:t>depending upon the </a:t>
            </a:r>
            <a:r>
              <a:rPr lang="en-US" altLang="ko-KR" sz="2000" dirty="0"/>
              <a:t>country of origin</a:t>
            </a:r>
            <a:r>
              <a:rPr lang="en-US" altLang="ko-KR" sz="2000" dirty="0" smtClean="0"/>
              <a:t>.</a:t>
            </a:r>
          </a:p>
          <a:p>
            <a:pPr>
              <a:lnSpc>
                <a:spcPct val="120000"/>
              </a:lnSpc>
            </a:pPr>
            <a:r>
              <a:rPr lang="en-US" altLang="ko-KR" sz="2000" dirty="0" err="1" smtClean="0"/>
              <a:t>Rak</a:t>
            </a:r>
            <a:r>
              <a:rPr lang="en-US" altLang="ko-KR" sz="1800" dirty="0" err="1" smtClean="0"/>
              <a:t>I</a:t>
            </a:r>
            <a:r>
              <a:rPr lang="en-US" altLang="ko-KR" sz="2000" dirty="0" smtClean="0"/>
              <a:t>; </a:t>
            </a:r>
            <a:r>
              <a:rPr lang="ko-KR" altLang="en-US" sz="2000" dirty="0" smtClean="0"/>
              <a:t>포도주를 증류하고 </a:t>
            </a:r>
            <a:r>
              <a:rPr lang="ko-KR" altLang="en-US" sz="2000" dirty="0" err="1" smtClean="0"/>
              <a:t>아니스</a:t>
            </a:r>
            <a:r>
              <a:rPr lang="ko-KR" altLang="en-US" sz="2000" dirty="0" smtClean="0"/>
              <a:t> 오일을 첨가한 터키의 독주</a:t>
            </a:r>
            <a:endParaRPr lang="en-US" altLang="ko-KR" sz="2000" dirty="0" smtClean="0"/>
          </a:p>
          <a:p>
            <a:pPr>
              <a:lnSpc>
                <a:spcPct val="120000"/>
              </a:lnSpc>
            </a:pPr>
            <a:r>
              <a:rPr lang="en-US" altLang="ko-KR" sz="2000" dirty="0" err="1" smtClean="0"/>
              <a:t>Airak</a:t>
            </a:r>
            <a:r>
              <a:rPr lang="en-US" altLang="ko-KR" sz="2000" dirty="0" smtClean="0"/>
              <a:t>; </a:t>
            </a:r>
            <a:r>
              <a:rPr lang="ko-KR" altLang="en-US" sz="2000" dirty="0" smtClean="0"/>
              <a:t>몽골을 </a:t>
            </a:r>
            <a:r>
              <a:rPr lang="ko-KR" altLang="en-US" sz="2000" dirty="0"/>
              <a:t>비롯한 중앙아시아에서 전해져 오는 </a:t>
            </a:r>
            <a:r>
              <a:rPr lang="ko-KR" altLang="en-US" sz="2000" dirty="0" err="1"/>
              <a:t>전통주</a:t>
            </a:r>
            <a:r>
              <a:rPr lang="en-US" altLang="ko-KR" sz="2000" dirty="0"/>
              <a:t>(</a:t>
            </a:r>
            <a:r>
              <a:rPr lang="ko-KR" altLang="en-US" sz="2000" dirty="0"/>
              <a:t>酒</a:t>
            </a:r>
            <a:r>
              <a:rPr lang="en-US" altLang="ko-KR" sz="2000" dirty="0" smtClean="0"/>
              <a:t>). </a:t>
            </a:r>
            <a:r>
              <a:rPr lang="ko-KR" altLang="en-US" sz="2000" dirty="0" smtClean="0"/>
              <a:t>술의 </a:t>
            </a:r>
            <a:r>
              <a:rPr lang="ko-KR" altLang="en-US" sz="2000" dirty="0"/>
              <a:t>색깔은 하얀색으로 언뜻 보기엔 우리나라의 막걸리와 비슷하지만 원료는 말의 젖이다</a:t>
            </a:r>
            <a:r>
              <a:rPr lang="en-US" altLang="ko-KR" sz="2000" dirty="0" smtClean="0"/>
              <a:t>.</a:t>
            </a:r>
            <a:r>
              <a:rPr lang="ko-KR" altLang="en-US" sz="2000" dirty="0"/>
              <a:t> 몽골에서는 </a:t>
            </a:r>
            <a:r>
              <a:rPr lang="ko-KR" altLang="en-US" sz="2000" dirty="0" err="1"/>
              <a:t>마유주를</a:t>
            </a:r>
            <a:r>
              <a:rPr lang="ko-KR" altLang="en-US" sz="2000" dirty="0"/>
              <a:t> 증류한 증류주인 </a:t>
            </a:r>
            <a:r>
              <a:rPr lang="en-US" altLang="ko-KR" sz="2000" dirty="0"/>
              <a:t>'</a:t>
            </a:r>
            <a:r>
              <a:rPr lang="ko-KR" altLang="en-US" sz="2000" dirty="0"/>
              <a:t>시민 </a:t>
            </a:r>
            <a:r>
              <a:rPr lang="ko-KR" altLang="en-US" sz="2000" dirty="0" err="1"/>
              <a:t>아르히</a:t>
            </a:r>
            <a:r>
              <a:rPr lang="en-US" altLang="ko-KR" sz="2000" dirty="0"/>
              <a:t>'</a:t>
            </a:r>
            <a:r>
              <a:rPr lang="ko-KR" altLang="en-US" sz="2000" dirty="0"/>
              <a:t>와 곡물 증류주인 </a:t>
            </a:r>
            <a:r>
              <a:rPr lang="en-US" altLang="ko-KR" sz="2000" dirty="0"/>
              <a:t>'</a:t>
            </a:r>
            <a:r>
              <a:rPr lang="ko-KR" altLang="en-US" sz="2000" dirty="0"/>
              <a:t>차간 </a:t>
            </a:r>
            <a:r>
              <a:rPr lang="ko-KR" altLang="en-US" sz="2000" dirty="0" err="1"/>
              <a:t>아르히</a:t>
            </a:r>
            <a:r>
              <a:rPr lang="en-US" altLang="ko-KR" sz="2000" dirty="0"/>
              <a:t>'</a:t>
            </a:r>
            <a:r>
              <a:rPr lang="ko-KR" altLang="en-US" sz="2000" dirty="0"/>
              <a:t>가 </a:t>
            </a:r>
            <a:r>
              <a:rPr lang="ko-KR" altLang="en-US" sz="2000" dirty="0" smtClean="0"/>
              <a:t>대중적이다</a:t>
            </a:r>
            <a:endParaRPr lang="en-US" altLang="ko-KR" sz="2000" dirty="0" smtClean="0"/>
          </a:p>
          <a:p>
            <a:pPr>
              <a:lnSpc>
                <a:spcPct val="120000"/>
              </a:lnSpc>
            </a:pPr>
            <a:r>
              <a:rPr lang="en-US" altLang="ko-KR" sz="2000" dirty="0" err="1" smtClean="0"/>
              <a:t>Ayran</a:t>
            </a:r>
            <a:r>
              <a:rPr lang="en-US" altLang="ko-KR" sz="2000" dirty="0" smtClean="0"/>
              <a:t>; </a:t>
            </a:r>
            <a:r>
              <a:rPr lang="ko-KR" altLang="en-US" sz="2000" dirty="0" smtClean="0"/>
              <a:t>터키의 요구르트 음료 알코올은 없지만 </a:t>
            </a:r>
            <a:r>
              <a:rPr lang="en-US" altLang="ko-KR" sz="2000" dirty="0" err="1" smtClean="0"/>
              <a:t>Airak</a:t>
            </a:r>
            <a:r>
              <a:rPr lang="ko-KR" altLang="en-US" sz="2000" dirty="0" smtClean="0"/>
              <a:t>과 언어의 뿌리를 같이함</a:t>
            </a:r>
            <a:endParaRPr lang="ko-KR" altLang="en-US" sz="2000" dirty="0"/>
          </a:p>
        </p:txBody>
      </p:sp>
    </p:spTree>
    <p:extLst>
      <p:ext uri="{BB962C8B-B14F-4D97-AF65-F5344CB8AC3E}">
        <p14:creationId xmlns:p14="http://schemas.microsoft.com/office/powerpoint/2010/main" val="3074482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0"/>
            <a:ext cx="8928847" cy="1325563"/>
          </a:xfrm>
        </p:spPr>
        <p:txBody>
          <a:bodyPr>
            <a:normAutofit/>
          </a:bodyPr>
          <a:lstStyle/>
          <a:p>
            <a:r>
              <a:rPr lang="en-US" altLang="ko-KR" sz="4000" dirty="0" smtClean="0"/>
              <a:t>OBAN 14 – Single malt</a:t>
            </a:r>
            <a:r>
              <a:rPr lang="ko-KR" altLang="en-US" sz="4000" dirty="0" smtClean="0"/>
              <a:t> </a:t>
            </a:r>
            <a:r>
              <a:rPr lang="en-US" altLang="ko-KR" sz="4000" dirty="0" smtClean="0"/>
              <a:t>– West highlands</a:t>
            </a:r>
            <a:endParaRPr lang="ko-KR" altLang="en-US" sz="4000" dirty="0"/>
          </a:p>
        </p:txBody>
      </p:sp>
      <p:sp>
        <p:nvSpPr>
          <p:cNvPr id="4" name="직사각형 3"/>
          <p:cNvSpPr/>
          <p:nvPr/>
        </p:nvSpPr>
        <p:spPr>
          <a:xfrm>
            <a:off x="510954" y="1575282"/>
            <a:ext cx="8111300" cy="2169825"/>
          </a:xfrm>
          <a:prstGeom prst="rect">
            <a:avLst/>
          </a:prstGeom>
        </p:spPr>
        <p:txBody>
          <a:bodyPr wrap="square">
            <a:spAutoFit/>
          </a:bodyPr>
          <a:lstStyle/>
          <a:p>
            <a:pPr>
              <a:lnSpc>
                <a:spcPct val="150000"/>
              </a:lnSpc>
            </a:pPr>
            <a:r>
              <a:rPr lang="ko-KR" altLang="en-US" dirty="0"/>
              <a:t>스코틀랜드 </a:t>
            </a:r>
            <a:r>
              <a:rPr lang="ko-KR" altLang="en-US" dirty="0" err="1" smtClean="0"/>
              <a:t>웨스트</a:t>
            </a:r>
            <a:r>
              <a:rPr lang="ko-KR" altLang="en-US" dirty="0" smtClean="0"/>
              <a:t> </a:t>
            </a:r>
            <a:r>
              <a:rPr lang="ko-KR" altLang="en-US" dirty="0" err="1" smtClean="0"/>
              <a:t>하이랜드</a:t>
            </a:r>
            <a:r>
              <a:rPr lang="ko-KR" altLang="en-US" dirty="0" smtClean="0"/>
              <a:t> </a:t>
            </a:r>
            <a:r>
              <a:rPr lang="ko-KR" altLang="en-US" dirty="0"/>
              <a:t>지방의 </a:t>
            </a:r>
            <a:r>
              <a:rPr lang="ko-KR" altLang="en-US" dirty="0" err="1"/>
              <a:t>싱글</a:t>
            </a:r>
            <a:r>
              <a:rPr lang="ko-KR" altLang="en-US" dirty="0"/>
              <a:t> </a:t>
            </a:r>
            <a:r>
              <a:rPr lang="ko-KR" altLang="en-US" dirty="0" err="1"/>
              <a:t>몰트</a:t>
            </a:r>
            <a:r>
              <a:rPr lang="ko-KR" altLang="en-US" dirty="0"/>
              <a:t> 위스키 </a:t>
            </a:r>
            <a:r>
              <a:rPr lang="ko-KR" altLang="en-US" dirty="0" err="1" smtClean="0"/>
              <a:t>증류소</a:t>
            </a:r>
            <a:r>
              <a:rPr lang="en-US" altLang="ko-KR" dirty="0" smtClean="0"/>
              <a:t> </a:t>
            </a:r>
            <a:r>
              <a:rPr lang="ko-KR" altLang="en-US" dirty="0" err="1" smtClean="0"/>
              <a:t>디아지오계열</a:t>
            </a:r>
            <a:endParaRPr lang="en-US" altLang="ko-KR" dirty="0"/>
          </a:p>
          <a:p>
            <a:pPr>
              <a:lnSpc>
                <a:spcPct val="150000"/>
              </a:lnSpc>
            </a:pPr>
            <a:r>
              <a:rPr lang="ko-KR" altLang="en-US" dirty="0" err="1"/>
              <a:t>하이랜드</a:t>
            </a:r>
            <a:r>
              <a:rPr lang="ko-KR" altLang="en-US" dirty="0"/>
              <a:t> 서부</a:t>
            </a:r>
            <a:r>
              <a:rPr lang="en-US" altLang="ko-KR" dirty="0"/>
              <a:t>, </a:t>
            </a:r>
            <a:r>
              <a:rPr lang="ko-KR" altLang="en-US" dirty="0"/>
              <a:t>인구가 적은 항구 도시인 </a:t>
            </a:r>
            <a:r>
              <a:rPr lang="ko-KR" altLang="en-US" dirty="0" err="1"/>
              <a:t>오번의</a:t>
            </a:r>
            <a:r>
              <a:rPr lang="ko-KR" altLang="en-US" dirty="0"/>
              <a:t> </a:t>
            </a:r>
            <a:r>
              <a:rPr lang="ko-KR" altLang="en-US" dirty="0" err="1"/>
              <a:t>증류소</a:t>
            </a:r>
            <a:r>
              <a:rPr lang="ko-KR" altLang="en-US" dirty="0"/>
              <a:t> 산</a:t>
            </a:r>
            <a:r>
              <a:rPr lang="en-US" altLang="ko-KR" dirty="0"/>
              <a:t>. </a:t>
            </a:r>
            <a:r>
              <a:rPr lang="ko-KR" altLang="en-US" dirty="0"/>
              <a:t>참고로 </a:t>
            </a:r>
            <a:r>
              <a:rPr lang="ko-KR" altLang="en-US" dirty="0" err="1"/>
              <a:t>오번은</a:t>
            </a:r>
            <a:r>
              <a:rPr lang="ko-KR" altLang="en-US" dirty="0"/>
              <a:t> “작은 만”을 의미하는 </a:t>
            </a:r>
            <a:r>
              <a:rPr lang="ko-KR" altLang="en-US" dirty="0" err="1"/>
              <a:t>게릭어</a:t>
            </a:r>
            <a:r>
              <a:rPr lang="en-US" altLang="ko-KR" dirty="0"/>
              <a:t>. </a:t>
            </a:r>
            <a:r>
              <a:rPr lang="ko-KR" altLang="en-US" dirty="0" err="1"/>
              <a:t>몰트는</a:t>
            </a:r>
            <a:r>
              <a:rPr lang="ko-KR" altLang="en-US" dirty="0"/>
              <a:t> 숯 향기가 신선하며 약간 중후한 </a:t>
            </a:r>
            <a:r>
              <a:rPr lang="ko-KR" altLang="en-US" dirty="0" err="1"/>
              <a:t>미디엄</a:t>
            </a:r>
            <a:r>
              <a:rPr lang="ko-KR" altLang="en-US" dirty="0"/>
              <a:t> 타입</a:t>
            </a:r>
            <a:r>
              <a:rPr lang="en-US" altLang="ko-KR" dirty="0"/>
              <a:t>. </a:t>
            </a:r>
            <a:r>
              <a:rPr lang="ko-KR" altLang="en-US" dirty="0" smtClean="0"/>
              <a:t>가볍고 </a:t>
            </a:r>
            <a:r>
              <a:rPr lang="ko-KR" altLang="en-US" dirty="0"/>
              <a:t>달콤한 전형적인 </a:t>
            </a:r>
            <a:r>
              <a:rPr lang="ko-KR" altLang="en-US" dirty="0" err="1"/>
              <a:t>하이랜드</a:t>
            </a:r>
            <a:r>
              <a:rPr lang="ko-KR" altLang="en-US" dirty="0"/>
              <a:t> 스타일과 </a:t>
            </a:r>
            <a:r>
              <a:rPr lang="ko-KR" altLang="en-US" dirty="0" err="1"/>
              <a:t>스모키하고</a:t>
            </a:r>
            <a:r>
              <a:rPr lang="ko-KR" altLang="en-US" dirty="0"/>
              <a:t> 드라이한 섬 지역의 위스키 사이의 완벽한 </a:t>
            </a:r>
            <a:r>
              <a:rPr lang="ko-KR" altLang="en-US" dirty="0" smtClean="0"/>
              <a:t>밸런스</a:t>
            </a:r>
            <a:endParaRPr lang="ko-KR" altLang="en-US" dirty="0"/>
          </a:p>
        </p:txBody>
      </p:sp>
      <p:pic>
        <p:nvPicPr>
          <p:cNvPr id="3" name="그림 2"/>
          <p:cNvPicPr>
            <a:picLocks noChangeAspect="1"/>
          </p:cNvPicPr>
          <p:nvPr/>
        </p:nvPicPr>
        <p:blipFill>
          <a:blip r:embed="rId2"/>
          <a:stretch>
            <a:fillRect/>
          </a:stretch>
        </p:blipFill>
        <p:spPr>
          <a:xfrm>
            <a:off x="1430879" y="4070704"/>
            <a:ext cx="5238750" cy="2352675"/>
          </a:xfrm>
          <a:prstGeom prst="rect">
            <a:avLst/>
          </a:prstGeom>
        </p:spPr>
      </p:pic>
    </p:spTree>
    <p:extLst>
      <p:ext uri="{BB962C8B-B14F-4D97-AF65-F5344CB8AC3E}">
        <p14:creationId xmlns:p14="http://schemas.microsoft.com/office/powerpoint/2010/main" val="177435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0" y="836343"/>
            <a:ext cx="9052931" cy="5940985"/>
          </a:xfrm>
          <a:prstGeom prst="rect">
            <a:avLst/>
          </a:prstGeom>
        </p:spPr>
      </p:pic>
      <p:sp>
        <p:nvSpPr>
          <p:cNvPr id="4" name="제목 3"/>
          <p:cNvSpPr>
            <a:spLocks noGrp="1"/>
          </p:cNvSpPr>
          <p:nvPr>
            <p:ph type="title"/>
          </p:nvPr>
        </p:nvSpPr>
        <p:spPr/>
        <p:txBody>
          <a:bodyPr/>
          <a:lstStyle/>
          <a:p>
            <a:r>
              <a:rPr lang="en-US" altLang="ko-KR" dirty="0" smtClean="0"/>
              <a:t> Islay </a:t>
            </a:r>
            <a:endParaRPr lang="ko-KR" altLang="en-US" dirty="0"/>
          </a:p>
        </p:txBody>
      </p:sp>
    </p:spTree>
    <p:extLst>
      <p:ext uri="{BB962C8B-B14F-4D97-AF65-F5344CB8AC3E}">
        <p14:creationId xmlns:p14="http://schemas.microsoft.com/office/powerpoint/2010/main" val="109273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8944984" cy="1325563"/>
          </a:xfrm>
        </p:spPr>
        <p:txBody>
          <a:bodyPr/>
          <a:lstStyle/>
          <a:p>
            <a:r>
              <a:rPr lang="en-US" altLang="ko-KR" dirty="0" smtClean="0"/>
              <a:t>CAOL ILA 12 – Single malt</a:t>
            </a:r>
            <a:r>
              <a:rPr lang="ko-KR" altLang="en-US" dirty="0" smtClean="0"/>
              <a:t> </a:t>
            </a:r>
            <a:r>
              <a:rPr lang="en-US" altLang="ko-KR" dirty="0" smtClean="0"/>
              <a:t>- Islay</a:t>
            </a:r>
            <a:endParaRPr lang="ko-KR" altLang="en-US" dirty="0"/>
          </a:p>
        </p:txBody>
      </p:sp>
      <p:sp>
        <p:nvSpPr>
          <p:cNvPr id="3" name="직사각형 2"/>
          <p:cNvSpPr/>
          <p:nvPr/>
        </p:nvSpPr>
        <p:spPr>
          <a:xfrm>
            <a:off x="3958814" y="1474846"/>
            <a:ext cx="4894729" cy="5033109"/>
          </a:xfrm>
          <a:prstGeom prst="rect">
            <a:avLst/>
          </a:prstGeom>
        </p:spPr>
        <p:txBody>
          <a:bodyPr wrap="square">
            <a:spAutoFit/>
          </a:bodyPr>
          <a:lstStyle/>
          <a:p>
            <a:pPr>
              <a:lnSpc>
                <a:spcPct val="150000"/>
              </a:lnSpc>
            </a:pPr>
            <a:r>
              <a:rPr lang="en-US" altLang="ko-KR" dirty="0" err="1"/>
              <a:t>Caol</a:t>
            </a:r>
            <a:r>
              <a:rPr lang="en-US" altLang="ko-KR" dirty="0"/>
              <a:t> Ila</a:t>
            </a:r>
            <a:r>
              <a:rPr lang="ko-KR" altLang="en-US" dirty="0"/>
              <a:t>라고 쓰고 </a:t>
            </a:r>
            <a:r>
              <a:rPr lang="en-US" altLang="ko-KR" dirty="0"/>
              <a:t>'cull-</a:t>
            </a:r>
            <a:r>
              <a:rPr lang="en-US" altLang="ko-KR" dirty="0" err="1"/>
              <a:t>eela</a:t>
            </a:r>
            <a:r>
              <a:rPr lang="en-US" altLang="ko-KR" dirty="0" smtClean="0"/>
              <a:t>'</a:t>
            </a:r>
            <a:r>
              <a:rPr lang="ko-KR" altLang="en-US" dirty="0" smtClean="0"/>
              <a:t>라고 읽는다</a:t>
            </a:r>
            <a:endParaRPr lang="en-US" altLang="ko-KR" dirty="0" smtClean="0"/>
          </a:p>
          <a:p>
            <a:pPr>
              <a:lnSpc>
                <a:spcPct val="150000"/>
              </a:lnSpc>
            </a:pPr>
            <a:r>
              <a:rPr lang="en-US" altLang="ko-KR" dirty="0" smtClean="0"/>
              <a:t> </a:t>
            </a:r>
            <a:r>
              <a:rPr lang="ko-KR" altLang="en-US" dirty="0"/>
              <a:t>스코틀랜드 </a:t>
            </a:r>
            <a:r>
              <a:rPr lang="en-US" altLang="ko-KR" dirty="0" smtClean="0"/>
              <a:t>Islay</a:t>
            </a:r>
            <a:r>
              <a:rPr lang="en-US" altLang="ko-KR" dirty="0"/>
              <a:t>(</a:t>
            </a:r>
            <a:r>
              <a:rPr lang="ko-KR" altLang="en-US" dirty="0"/>
              <a:t>게일어 발음 </a:t>
            </a:r>
            <a:r>
              <a:rPr lang="ko-KR" altLang="en-US" dirty="0" err="1" smtClean="0"/>
              <a:t>아일라</a:t>
            </a:r>
            <a:r>
              <a:rPr lang="en-US" altLang="ko-KR" dirty="0" smtClean="0"/>
              <a:t>. </a:t>
            </a:r>
            <a:r>
              <a:rPr lang="ko-KR" altLang="en-US" dirty="0"/>
              <a:t>영어로 읽으면 </a:t>
            </a:r>
            <a:r>
              <a:rPr lang="ko-KR" altLang="en-US" dirty="0" err="1"/>
              <a:t>아일레이</a:t>
            </a:r>
            <a:r>
              <a:rPr lang="en-US" altLang="ko-KR" dirty="0"/>
              <a:t>) </a:t>
            </a:r>
            <a:r>
              <a:rPr lang="ko-KR" altLang="en-US" dirty="0"/>
              <a:t>섬에 위치한 위스키 </a:t>
            </a:r>
            <a:r>
              <a:rPr lang="ko-KR" altLang="en-US" dirty="0" err="1"/>
              <a:t>증류소</a:t>
            </a:r>
            <a:r>
              <a:rPr lang="en-US" altLang="ko-KR" dirty="0"/>
              <a:t>, </a:t>
            </a:r>
            <a:r>
              <a:rPr lang="ko-KR" altLang="en-US" dirty="0"/>
              <a:t>그리고 그 </a:t>
            </a:r>
            <a:r>
              <a:rPr lang="ko-KR" altLang="en-US" dirty="0" err="1"/>
              <a:t>증류소에서</a:t>
            </a:r>
            <a:r>
              <a:rPr lang="ko-KR" altLang="en-US" dirty="0"/>
              <a:t> 나오는 </a:t>
            </a:r>
            <a:r>
              <a:rPr lang="ko-KR" altLang="en-US" dirty="0" err="1"/>
              <a:t>싱글</a:t>
            </a:r>
            <a:r>
              <a:rPr lang="ko-KR" altLang="en-US" dirty="0"/>
              <a:t> </a:t>
            </a:r>
            <a:r>
              <a:rPr lang="ko-KR" altLang="en-US" dirty="0" err="1"/>
              <a:t>몰트</a:t>
            </a:r>
            <a:r>
              <a:rPr lang="ko-KR" altLang="en-US" dirty="0"/>
              <a:t> 위스키의 이름</a:t>
            </a:r>
            <a:r>
              <a:rPr lang="en-US" altLang="ko-KR" dirty="0"/>
              <a:t>.</a:t>
            </a:r>
          </a:p>
          <a:p>
            <a:pPr>
              <a:lnSpc>
                <a:spcPct val="150000"/>
              </a:lnSpc>
            </a:pPr>
            <a:r>
              <a:rPr lang="ko-KR" altLang="en-US" dirty="0"/>
              <a:t>의미는 </a:t>
            </a:r>
            <a:r>
              <a:rPr lang="en-US" altLang="ko-KR" dirty="0"/>
              <a:t>the Sound of Islay. </a:t>
            </a:r>
            <a:r>
              <a:rPr lang="ko-KR" altLang="en-US" dirty="0" err="1" smtClean="0"/>
              <a:t>아일라</a:t>
            </a:r>
            <a:r>
              <a:rPr lang="ko-KR" altLang="en-US" dirty="0" smtClean="0"/>
              <a:t> </a:t>
            </a:r>
            <a:r>
              <a:rPr lang="ko-KR" altLang="en-US" dirty="0"/>
              <a:t>해협이라는 </a:t>
            </a:r>
            <a:r>
              <a:rPr lang="ko-KR" altLang="en-US" dirty="0" smtClean="0"/>
              <a:t>뜻</a:t>
            </a:r>
            <a:endParaRPr lang="en-US" altLang="ko-KR" dirty="0" smtClean="0"/>
          </a:p>
          <a:p>
            <a:pPr>
              <a:lnSpc>
                <a:spcPct val="150000"/>
              </a:lnSpc>
            </a:pPr>
            <a:r>
              <a:rPr lang="ko-KR" altLang="en-US" dirty="0" err="1"/>
              <a:t>아일라</a:t>
            </a:r>
            <a:r>
              <a:rPr lang="ko-KR" altLang="en-US" dirty="0"/>
              <a:t> 위스키의 특징상 </a:t>
            </a:r>
            <a:r>
              <a:rPr lang="en-US" altLang="ko-KR" dirty="0"/>
              <a:t>'</a:t>
            </a:r>
            <a:r>
              <a:rPr lang="ko-KR" altLang="en-US" dirty="0"/>
              <a:t>최고의 위스키</a:t>
            </a:r>
            <a:r>
              <a:rPr lang="en-US" altLang="ko-KR" dirty="0"/>
              <a:t>'</a:t>
            </a:r>
            <a:r>
              <a:rPr lang="ko-KR" altLang="en-US" dirty="0"/>
              <a:t>에서 </a:t>
            </a:r>
            <a:r>
              <a:rPr lang="ko-KR" altLang="en-US" dirty="0" err="1"/>
              <a:t>목초액을</a:t>
            </a:r>
            <a:r>
              <a:rPr lang="ko-KR" altLang="en-US" dirty="0"/>
              <a:t> 마시는 듯한 맛 까지 맛에 대한 평가가 </a:t>
            </a:r>
            <a:r>
              <a:rPr lang="ko-KR" altLang="en-US" dirty="0" err="1" smtClean="0"/>
              <a:t>천지차</a:t>
            </a:r>
            <a:endParaRPr lang="en-US" altLang="ko-KR" dirty="0" smtClean="0"/>
          </a:p>
          <a:p>
            <a:pPr>
              <a:lnSpc>
                <a:spcPct val="150000"/>
              </a:lnSpc>
            </a:pPr>
            <a:r>
              <a:rPr lang="ko-KR" altLang="en-US" dirty="0" err="1"/>
              <a:t>쿨일라의</a:t>
            </a:r>
            <a:r>
              <a:rPr lang="ko-KR" altLang="en-US" dirty="0"/>
              <a:t> 매력 포인트는 </a:t>
            </a:r>
            <a:r>
              <a:rPr lang="ko-KR" altLang="en-US" dirty="0" err="1"/>
              <a:t>몰트의</a:t>
            </a:r>
            <a:r>
              <a:rPr lang="ko-KR" altLang="en-US" dirty="0"/>
              <a:t> 묵직함과 피트와 </a:t>
            </a:r>
            <a:r>
              <a:rPr lang="ko-KR" altLang="en-US" dirty="0" err="1"/>
              <a:t>요오드향이</a:t>
            </a:r>
            <a:r>
              <a:rPr lang="ko-KR" altLang="en-US" dirty="0"/>
              <a:t> 잡는 밸런스</a:t>
            </a:r>
            <a:r>
              <a:rPr lang="en-US" altLang="ko-KR" dirty="0"/>
              <a:t>. </a:t>
            </a:r>
            <a:r>
              <a:rPr lang="ko-KR" altLang="en-US" dirty="0"/>
              <a:t>또한 </a:t>
            </a:r>
            <a:r>
              <a:rPr lang="ko-KR" altLang="en-US" dirty="0" err="1"/>
              <a:t>피니시도</a:t>
            </a:r>
            <a:r>
              <a:rPr lang="ko-KR" altLang="en-US" dirty="0"/>
              <a:t> 길고 깊다</a:t>
            </a:r>
          </a:p>
        </p:txBody>
      </p:sp>
      <p:pic>
        <p:nvPicPr>
          <p:cNvPr id="5" name="그림 4"/>
          <p:cNvPicPr>
            <a:picLocks noChangeAspect="1"/>
          </p:cNvPicPr>
          <p:nvPr/>
        </p:nvPicPr>
        <p:blipFill>
          <a:blip r:embed="rId2"/>
          <a:stretch>
            <a:fillRect/>
          </a:stretch>
        </p:blipFill>
        <p:spPr>
          <a:xfrm>
            <a:off x="416187" y="1549102"/>
            <a:ext cx="3412863" cy="4550484"/>
          </a:xfrm>
          <a:prstGeom prst="rect">
            <a:avLst/>
          </a:prstGeom>
        </p:spPr>
      </p:pic>
    </p:spTree>
    <p:extLst>
      <p:ext uri="{BB962C8B-B14F-4D97-AF65-F5344CB8AC3E}">
        <p14:creationId xmlns:p14="http://schemas.microsoft.com/office/powerpoint/2010/main" val="665032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Laphroaig 10 – single</a:t>
            </a:r>
            <a:r>
              <a:rPr lang="ko-KR" altLang="en-US" dirty="0" smtClean="0"/>
              <a:t> </a:t>
            </a:r>
            <a:r>
              <a:rPr lang="en-US" altLang="ko-KR" dirty="0" smtClean="0"/>
              <a:t>malt - Islay</a:t>
            </a:r>
            <a:endParaRPr lang="en-US" altLang="ko-KR" dirty="0"/>
          </a:p>
        </p:txBody>
      </p:sp>
      <p:pic>
        <p:nvPicPr>
          <p:cNvPr id="3" name="그림 2"/>
          <p:cNvPicPr>
            <a:picLocks noChangeAspect="1"/>
          </p:cNvPicPr>
          <p:nvPr/>
        </p:nvPicPr>
        <p:blipFill>
          <a:blip r:embed="rId2"/>
          <a:stretch>
            <a:fillRect/>
          </a:stretch>
        </p:blipFill>
        <p:spPr>
          <a:xfrm>
            <a:off x="514350" y="1487245"/>
            <a:ext cx="3429000" cy="4572000"/>
          </a:xfrm>
          <a:prstGeom prst="rect">
            <a:avLst/>
          </a:prstGeom>
        </p:spPr>
      </p:pic>
      <p:sp>
        <p:nvSpPr>
          <p:cNvPr id="4" name="직사각형 3"/>
          <p:cNvSpPr/>
          <p:nvPr/>
        </p:nvSpPr>
        <p:spPr>
          <a:xfrm>
            <a:off x="4034117" y="1252903"/>
            <a:ext cx="4857078" cy="5493812"/>
          </a:xfrm>
          <a:prstGeom prst="rect">
            <a:avLst/>
          </a:prstGeom>
        </p:spPr>
        <p:txBody>
          <a:bodyPr wrap="square">
            <a:spAutoFit/>
          </a:bodyPr>
          <a:lstStyle/>
          <a:p>
            <a:pPr>
              <a:lnSpc>
                <a:spcPct val="150000"/>
              </a:lnSpc>
            </a:pPr>
            <a:r>
              <a:rPr lang="ko-KR" altLang="en-US" dirty="0" smtClean="0"/>
              <a:t>스코틀랜드 </a:t>
            </a:r>
            <a:r>
              <a:rPr lang="ko-KR" altLang="en-US" dirty="0" err="1"/>
              <a:t>아일라</a:t>
            </a:r>
            <a:r>
              <a:rPr lang="en-US" altLang="ko-KR" dirty="0"/>
              <a:t>(Islay)</a:t>
            </a:r>
            <a:r>
              <a:rPr lang="ko-KR" altLang="en-US" dirty="0"/>
              <a:t>섬에서 생산되는 </a:t>
            </a:r>
            <a:r>
              <a:rPr lang="ko-KR" altLang="en-US" dirty="0" err="1"/>
              <a:t>싱글몰트</a:t>
            </a:r>
            <a:r>
              <a:rPr lang="ko-KR" altLang="en-US" dirty="0"/>
              <a:t> 스카치위스키</a:t>
            </a:r>
            <a:r>
              <a:rPr lang="en-US" altLang="ko-KR" dirty="0"/>
              <a:t>. </a:t>
            </a:r>
            <a:r>
              <a:rPr lang="ko-KR" altLang="en-US" dirty="0"/>
              <a:t>의미는 </a:t>
            </a:r>
            <a:r>
              <a:rPr lang="en-US" altLang="ko-KR" dirty="0"/>
              <a:t>Hollow by the big bay. </a:t>
            </a:r>
            <a:r>
              <a:rPr lang="ko-KR" altLang="en-US" dirty="0"/>
              <a:t>만 옆에 위치한 진창</a:t>
            </a:r>
            <a:r>
              <a:rPr lang="en-US" altLang="ko-KR" dirty="0"/>
              <a:t>, </a:t>
            </a:r>
            <a:r>
              <a:rPr lang="ko-KR" altLang="en-US" dirty="0"/>
              <a:t>움푹 꺼진 땅</a:t>
            </a:r>
            <a:r>
              <a:rPr lang="en-US" altLang="ko-KR" dirty="0"/>
              <a:t>. </a:t>
            </a:r>
            <a:r>
              <a:rPr lang="ko-KR" altLang="en-US" dirty="0" err="1"/>
              <a:t>아드벡</a:t>
            </a:r>
            <a:r>
              <a:rPr lang="en-US" altLang="ko-KR" dirty="0"/>
              <a:t>, </a:t>
            </a:r>
            <a:r>
              <a:rPr lang="ko-KR" altLang="en-US" dirty="0" err="1"/>
              <a:t>라가불린과</a:t>
            </a:r>
            <a:r>
              <a:rPr lang="ko-KR" altLang="en-US" dirty="0"/>
              <a:t> 이웃하고 있으며</a:t>
            </a:r>
            <a:r>
              <a:rPr lang="en-US" altLang="ko-KR" dirty="0"/>
              <a:t>, </a:t>
            </a:r>
            <a:r>
              <a:rPr lang="ko-KR" altLang="en-US" dirty="0"/>
              <a:t>실제로도 </a:t>
            </a:r>
            <a:r>
              <a:rPr lang="ko-KR" altLang="en-US" dirty="0" err="1"/>
              <a:t>아일라</a:t>
            </a:r>
            <a:r>
              <a:rPr lang="ko-KR" altLang="en-US" dirty="0"/>
              <a:t> 출신 </a:t>
            </a:r>
            <a:r>
              <a:rPr lang="ko-KR" altLang="en-US" dirty="0" err="1"/>
              <a:t>몰트위스키</a:t>
            </a:r>
            <a:r>
              <a:rPr lang="ko-KR" altLang="en-US" dirty="0"/>
              <a:t> 중에서도 이 둘과 묶어서 가장 강한 개성을 드러내는 </a:t>
            </a:r>
            <a:r>
              <a:rPr lang="ko-KR" altLang="en-US" dirty="0" err="1"/>
              <a:t>제품군으로</a:t>
            </a:r>
            <a:r>
              <a:rPr lang="ko-KR" altLang="en-US" dirty="0"/>
              <a:t> 취급된다</a:t>
            </a:r>
            <a:r>
              <a:rPr lang="en-US" altLang="ko-KR" dirty="0"/>
              <a:t>. </a:t>
            </a:r>
          </a:p>
          <a:p>
            <a:pPr>
              <a:lnSpc>
                <a:spcPct val="150000"/>
              </a:lnSpc>
            </a:pPr>
            <a:r>
              <a:rPr lang="ko-KR" altLang="en-US" dirty="0" err="1"/>
              <a:t>아일라</a:t>
            </a:r>
            <a:r>
              <a:rPr lang="ko-KR" altLang="en-US" dirty="0"/>
              <a:t> 섬에서 생산되는 </a:t>
            </a:r>
            <a:r>
              <a:rPr lang="ko-KR" altLang="en-US" dirty="0" err="1"/>
              <a:t>몰트위스키들의</a:t>
            </a:r>
            <a:r>
              <a:rPr lang="ko-KR" altLang="en-US" dirty="0"/>
              <a:t> 공통적인 특징은</a:t>
            </a:r>
            <a:r>
              <a:rPr lang="en-US" altLang="ko-KR" dirty="0"/>
              <a:t>,</a:t>
            </a:r>
            <a:r>
              <a:rPr lang="ko-KR" altLang="en-US" dirty="0"/>
              <a:t>위스키 원료인 </a:t>
            </a:r>
            <a:r>
              <a:rPr lang="ko-KR" altLang="en-US" dirty="0" err="1"/>
              <a:t>몰트를</a:t>
            </a:r>
            <a:r>
              <a:rPr lang="ko-KR" altLang="en-US" dirty="0"/>
              <a:t> 건조시킬 때 상당히 많은 양의 피트</a:t>
            </a:r>
            <a:r>
              <a:rPr lang="en-US" altLang="ko-KR" dirty="0"/>
              <a:t>(Peat,</a:t>
            </a:r>
            <a:r>
              <a:rPr lang="ko-KR" altLang="en-US" dirty="0"/>
              <a:t>이탄</a:t>
            </a:r>
            <a:r>
              <a:rPr lang="en-US" altLang="ko-KR" dirty="0"/>
              <a:t>)</a:t>
            </a:r>
            <a:r>
              <a:rPr lang="ko-KR" altLang="en-US" dirty="0"/>
              <a:t>를 쓰며</a:t>
            </a:r>
            <a:r>
              <a:rPr lang="en-US" altLang="ko-KR" dirty="0"/>
              <a:t>, </a:t>
            </a:r>
            <a:r>
              <a:rPr lang="ko-KR" altLang="en-US" dirty="0"/>
              <a:t>숙성기간 내내 바닷바람이 </a:t>
            </a:r>
            <a:r>
              <a:rPr lang="ko-KR" altLang="en-US" dirty="0" err="1"/>
              <a:t>쉴새없이</a:t>
            </a:r>
            <a:r>
              <a:rPr lang="ko-KR" altLang="en-US" dirty="0"/>
              <a:t> 드나든다는 점이다</a:t>
            </a:r>
            <a:r>
              <a:rPr lang="en-US" altLang="ko-KR" dirty="0"/>
              <a:t>. </a:t>
            </a:r>
            <a:r>
              <a:rPr lang="ko-KR" altLang="en-US" dirty="0"/>
              <a:t>이 강한 </a:t>
            </a:r>
            <a:r>
              <a:rPr lang="ko-KR" altLang="en-US" dirty="0" err="1"/>
              <a:t>피트향과</a:t>
            </a:r>
            <a:r>
              <a:rPr lang="ko-KR" altLang="en-US" dirty="0"/>
              <a:t> 바닷바람이 오랜 </a:t>
            </a:r>
            <a:r>
              <a:rPr lang="ko-KR" altLang="en-US" dirty="0" err="1"/>
              <a:t>숙성기를</a:t>
            </a:r>
            <a:r>
              <a:rPr lang="ko-KR" altLang="en-US" dirty="0"/>
              <a:t> 거쳐서 </a:t>
            </a:r>
            <a:r>
              <a:rPr lang="ko-KR" altLang="en-US" dirty="0" err="1"/>
              <a:t>아일라</a:t>
            </a:r>
            <a:r>
              <a:rPr lang="ko-KR" altLang="en-US" dirty="0"/>
              <a:t> </a:t>
            </a:r>
            <a:r>
              <a:rPr lang="ko-KR" altLang="en-US" dirty="0" err="1"/>
              <a:t>몰트위스키만의</a:t>
            </a:r>
            <a:r>
              <a:rPr lang="ko-KR" altLang="en-US" dirty="0"/>
              <a:t> 독특한 개성을 만들어내는 것이다</a:t>
            </a:r>
            <a:r>
              <a:rPr lang="en-US" altLang="ko-KR" dirty="0"/>
              <a:t>. </a:t>
            </a:r>
            <a:endParaRPr lang="ko-KR" altLang="en-US" dirty="0"/>
          </a:p>
        </p:txBody>
      </p:sp>
    </p:spTree>
    <p:extLst>
      <p:ext uri="{BB962C8B-B14F-4D97-AF65-F5344CB8AC3E}">
        <p14:creationId xmlns:p14="http://schemas.microsoft.com/office/powerpoint/2010/main" val="3745312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0"/>
            <a:ext cx="9004151" cy="1325563"/>
          </a:xfrm>
        </p:spPr>
        <p:txBody>
          <a:bodyPr>
            <a:normAutofit/>
          </a:bodyPr>
          <a:lstStyle/>
          <a:p>
            <a:r>
              <a:rPr lang="en-US" altLang="ko-KR" sz="4800" dirty="0" smtClean="0"/>
              <a:t>LAGAVULIN 16 - Single malt – Islay</a:t>
            </a:r>
            <a:endParaRPr lang="ko-KR" altLang="en-US" sz="4800" dirty="0"/>
          </a:p>
        </p:txBody>
      </p:sp>
      <p:pic>
        <p:nvPicPr>
          <p:cNvPr id="1026" name="Picture 2" descr="íì¼:external/img.thewhiskyexchange.com/lgvob.16y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3543" y="1998853"/>
            <a:ext cx="3309807" cy="4415283"/>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883510" y="2074493"/>
            <a:ext cx="4572000" cy="2955617"/>
          </a:xfrm>
          <a:prstGeom prst="rect">
            <a:avLst/>
          </a:prstGeom>
        </p:spPr>
        <p:txBody>
          <a:bodyPr>
            <a:spAutoFit/>
          </a:bodyPr>
          <a:lstStyle/>
          <a:p>
            <a:pPr>
              <a:lnSpc>
                <a:spcPct val="150000"/>
              </a:lnSpc>
            </a:pPr>
            <a:r>
              <a:rPr lang="en-US" altLang="ko-KR" dirty="0"/>
              <a:t>1816</a:t>
            </a:r>
            <a:r>
              <a:rPr lang="ko-KR" altLang="en-US" dirty="0"/>
              <a:t>년 공식적으로 탄생한 </a:t>
            </a:r>
            <a:r>
              <a:rPr lang="ko-KR" altLang="en-US" dirty="0" err="1"/>
              <a:t>아일라의</a:t>
            </a:r>
            <a:r>
              <a:rPr lang="ko-KR" altLang="en-US" dirty="0"/>
              <a:t> 위스키 </a:t>
            </a:r>
            <a:r>
              <a:rPr lang="ko-KR" altLang="en-US" dirty="0" err="1"/>
              <a:t>증류소</a:t>
            </a:r>
            <a:r>
              <a:rPr lang="en-US" altLang="ko-KR" dirty="0"/>
              <a:t>. </a:t>
            </a:r>
            <a:r>
              <a:rPr lang="ko-KR" altLang="en-US" dirty="0" err="1"/>
              <a:t>라프로익의</a:t>
            </a:r>
            <a:r>
              <a:rPr lang="ko-KR" altLang="en-US" dirty="0"/>
              <a:t> 옆에 위치하고 있으나 사용하는 물과 피트가 달라서 맛이 다르다고 한다</a:t>
            </a:r>
            <a:r>
              <a:rPr lang="en-US" altLang="ko-KR" dirty="0"/>
              <a:t>. </a:t>
            </a:r>
            <a:r>
              <a:rPr lang="ko-KR" altLang="en-US" dirty="0"/>
              <a:t>이름의 의미는 </a:t>
            </a:r>
            <a:r>
              <a:rPr lang="en-US" altLang="ko-KR" dirty="0"/>
              <a:t>Hollow by the mill. </a:t>
            </a:r>
            <a:r>
              <a:rPr lang="ko-KR" altLang="en-US" dirty="0"/>
              <a:t>방앗간 옆 진창</a:t>
            </a:r>
            <a:r>
              <a:rPr lang="en-US" altLang="ko-KR" dirty="0"/>
              <a:t>...</a:t>
            </a:r>
            <a:r>
              <a:rPr lang="ko-KR" altLang="en-US" dirty="0"/>
              <a:t>혹은 움푹 패인 </a:t>
            </a:r>
            <a:r>
              <a:rPr lang="ko-KR" altLang="en-US" dirty="0" smtClean="0"/>
              <a:t>땅</a:t>
            </a:r>
            <a:endParaRPr lang="en-US" altLang="ko-KR" dirty="0"/>
          </a:p>
          <a:p>
            <a:pPr>
              <a:lnSpc>
                <a:spcPct val="150000"/>
              </a:lnSpc>
            </a:pPr>
            <a:r>
              <a:rPr lang="ko-KR" altLang="en-US" dirty="0">
                <a:solidFill>
                  <a:srgbClr val="0000FF"/>
                </a:solidFill>
              </a:rPr>
              <a:t>화이트 </a:t>
            </a:r>
            <a:r>
              <a:rPr lang="ko-KR" altLang="en-US" dirty="0" smtClean="0">
                <a:solidFill>
                  <a:srgbClr val="0000FF"/>
                </a:solidFill>
              </a:rPr>
              <a:t>호스의 </a:t>
            </a:r>
            <a:r>
              <a:rPr lang="ko-KR" altLang="en-US" dirty="0" err="1">
                <a:solidFill>
                  <a:srgbClr val="0000FF"/>
                </a:solidFill>
              </a:rPr>
              <a:t>주요원액</a:t>
            </a:r>
            <a:r>
              <a:rPr lang="en-US" altLang="ko-KR" dirty="0"/>
              <a:t>, </a:t>
            </a:r>
            <a:r>
              <a:rPr lang="ko-KR" altLang="en-US" dirty="0"/>
              <a:t>아니 거의 브랜드 홈이라고 봐도 무방하다</a:t>
            </a:r>
            <a:r>
              <a:rPr lang="en-US" altLang="ko-KR" dirty="0"/>
              <a:t>.</a:t>
            </a:r>
          </a:p>
        </p:txBody>
      </p:sp>
    </p:spTree>
    <p:extLst>
      <p:ext uri="{BB962C8B-B14F-4D97-AF65-F5344CB8AC3E}">
        <p14:creationId xmlns:p14="http://schemas.microsoft.com/office/powerpoint/2010/main" val="1289919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Ardbeg</a:t>
            </a:r>
            <a:r>
              <a:rPr lang="en-US" altLang="ko-KR" dirty="0" smtClean="0"/>
              <a:t> 10 – Single malt - </a:t>
            </a:r>
            <a:r>
              <a:rPr lang="en-US" altLang="ko-KR" dirty="0"/>
              <a:t>I</a:t>
            </a:r>
            <a:r>
              <a:rPr lang="en-US" altLang="ko-KR" dirty="0" smtClean="0"/>
              <a:t>slay</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7409" y="1823422"/>
            <a:ext cx="3254199" cy="4341102"/>
          </a:xfrm>
          <a:prstGeom prst="rect">
            <a:avLst/>
          </a:prstGeom>
        </p:spPr>
      </p:pic>
      <p:sp>
        <p:nvSpPr>
          <p:cNvPr id="4" name="직사각형 3"/>
          <p:cNvSpPr/>
          <p:nvPr/>
        </p:nvSpPr>
        <p:spPr>
          <a:xfrm>
            <a:off x="3872753" y="1883534"/>
            <a:ext cx="4572000" cy="2955617"/>
          </a:xfrm>
          <a:prstGeom prst="rect">
            <a:avLst/>
          </a:prstGeom>
        </p:spPr>
        <p:txBody>
          <a:bodyPr>
            <a:spAutoFit/>
          </a:bodyPr>
          <a:lstStyle/>
          <a:p>
            <a:pPr>
              <a:lnSpc>
                <a:spcPct val="150000"/>
              </a:lnSpc>
            </a:pPr>
            <a:r>
              <a:rPr lang="ko-KR" altLang="en-US" dirty="0"/>
              <a:t>스코틀랜드 </a:t>
            </a:r>
            <a:r>
              <a:rPr lang="ko-KR" altLang="en-US" dirty="0" err="1"/>
              <a:t>아일라</a:t>
            </a:r>
            <a:r>
              <a:rPr lang="en-US" altLang="ko-KR" dirty="0"/>
              <a:t>(Islay)</a:t>
            </a:r>
            <a:r>
              <a:rPr lang="ko-KR" altLang="en-US" dirty="0"/>
              <a:t>섬에 위치한 위스키 </a:t>
            </a:r>
            <a:r>
              <a:rPr lang="ko-KR" altLang="en-US" dirty="0" err="1"/>
              <a:t>증류소</a:t>
            </a:r>
            <a:r>
              <a:rPr lang="en-US" altLang="ko-KR" dirty="0"/>
              <a:t>. </a:t>
            </a:r>
            <a:r>
              <a:rPr lang="ko-KR" altLang="en-US" dirty="0"/>
              <a:t>이름의 의미는 </a:t>
            </a:r>
            <a:r>
              <a:rPr lang="en-US" altLang="ko-KR" dirty="0"/>
              <a:t>Small Height. </a:t>
            </a:r>
            <a:r>
              <a:rPr lang="ko-KR" altLang="en-US" dirty="0"/>
              <a:t>낮은 언덕배기</a:t>
            </a:r>
            <a:r>
              <a:rPr lang="en-US" altLang="ko-KR" dirty="0"/>
              <a:t>..</a:t>
            </a:r>
            <a:r>
              <a:rPr lang="ko-KR" altLang="en-US" dirty="0"/>
              <a:t>정도 되는 듯</a:t>
            </a:r>
            <a:r>
              <a:rPr lang="en-US" altLang="ko-KR" dirty="0"/>
              <a:t>.</a:t>
            </a:r>
          </a:p>
          <a:p>
            <a:pPr>
              <a:lnSpc>
                <a:spcPct val="150000"/>
              </a:lnSpc>
            </a:pPr>
            <a:endParaRPr lang="en-US" altLang="ko-KR" dirty="0"/>
          </a:p>
          <a:p>
            <a:pPr>
              <a:lnSpc>
                <a:spcPct val="150000"/>
              </a:lnSpc>
            </a:pPr>
            <a:r>
              <a:rPr lang="ko-KR" altLang="en-US" dirty="0"/>
              <a:t>현존하는 위스키 중 가장 </a:t>
            </a:r>
            <a:r>
              <a:rPr lang="ko-KR" altLang="en-US" dirty="0" err="1"/>
              <a:t>컬트적이고</a:t>
            </a:r>
            <a:r>
              <a:rPr lang="ko-KR" altLang="en-US" dirty="0"/>
              <a:t> 독특한 위스키로</a:t>
            </a:r>
            <a:r>
              <a:rPr lang="en-US" altLang="ko-KR" dirty="0"/>
              <a:t>, </a:t>
            </a:r>
            <a:r>
              <a:rPr lang="ko-KR" altLang="en-US" dirty="0"/>
              <a:t>위스키 매니아들의 최종 </a:t>
            </a:r>
            <a:r>
              <a:rPr lang="ko-KR" altLang="en-US" dirty="0" err="1"/>
              <a:t>종착지라고</a:t>
            </a:r>
            <a:r>
              <a:rPr lang="ko-KR" altLang="en-US" dirty="0"/>
              <a:t> 까지 표현되는 독특하고 강렬한 위스키</a:t>
            </a:r>
            <a:r>
              <a:rPr lang="en-US" altLang="ko-KR" dirty="0" smtClean="0"/>
              <a:t>.</a:t>
            </a:r>
            <a:endParaRPr lang="ko-KR" altLang="en-US" dirty="0"/>
          </a:p>
        </p:txBody>
      </p:sp>
    </p:spTree>
    <p:extLst>
      <p:ext uri="{BB962C8B-B14F-4D97-AF65-F5344CB8AC3E}">
        <p14:creationId xmlns:p14="http://schemas.microsoft.com/office/powerpoint/2010/main" val="198230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 y="0"/>
            <a:ext cx="9144001" cy="1325563"/>
          </a:xfrm>
        </p:spPr>
        <p:txBody>
          <a:bodyPr>
            <a:normAutofit/>
          </a:bodyPr>
          <a:lstStyle/>
          <a:p>
            <a:r>
              <a:rPr lang="en-US" altLang="ko-KR" sz="3600" dirty="0" smtClean="0"/>
              <a:t>GLENKINCHIE 12 - Single malt – The Lowlands</a:t>
            </a:r>
            <a:endParaRPr lang="ko-KR" altLang="en-US" sz="3600" dirty="0"/>
          </a:p>
        </p:txBody>
      </p:sp>
      <p:sp>
        <p:nvSpPr>
          <p:cNvPr id="3" name="직사각형 2"/>
          <p:cNvSpPr/>
          <p:nvPr/>
        </p:nvSpPr>
        <p:spPr>
          <a:xfrm>
            <a:off x="3953436" y="1237090"/>
            <a:ext cx="4572000" cy="5448607"/>
          </a:xfrm>
          <a:prstGeom prst="rect">
            <a:avLst/>
          </a:prstGeom>
        </p:spPr>
        <p:txBody>
          <a:bodyPr>
            <a:spAutoFit/>
          </a:bodyPr>
          <a:lstStyle/>
          <a:p>
            <a:pPr>
              <a:lnSpc>
                <a:spcPct val="150000"/>
              </a:lnSpc>
            </a:pPr>
            <a:r>
              <a:rPr lang="en-US" altLang="ko-KR" dirty="0"/>
              <a:t>1825</a:t>
            </a:r>
            <a:r>
              <a:rPr lang="ko-KR" altLang="en-US" dirty="0"/>
              <a:t>년 설립된 </a:t>
            </a:r>
            <a:r>
              <a:rPr lang="ko-KR" altLang="en-US" dirty="0" err="1"/>
              <a:t>증류소</a:t>
            </a:r>
            <a:r>
              <a:rPr lang="en-US" altLang="ko-KR" dirty="0"/>
              <a:t>. </a:t>
            </a:r>
            <a:r>
              <a:rPr lang="en-US" altLang="ko-KR" dirty="0" smtClean="0"/>
              <a:t> </a:t>
            </a:r>
            <a:r>
              <a:rPr lang="ko-KR" altLang="en-US" dirty="0" smtClean="0"/>
              <a:t>현재는 </a:t>
            </a:r>
            <a:r>
              <a:rPr lang="ko-KR" altLang="en-US" dirty="0" err="1"/>
              <a:t>디아지오</a:t>
            </a:r>
            <a:r>
              <a:rPr lang="ko-KR" altLang="en-US" dirty="0"/>
              <a:t> 소속</a:t>
            </a:r>
            <a:r>
              <a:rPr lang="en-US" altLang="ko-KR" dirty="0"/>
              <a:t>, "</a:t>
            </a:r>
            <a:r>
              <a:rPr lang="ko-KR" altLang="en-US" dirty="0"/>
              <a:t>클래식 </a:t>
            </a:r>
            <a:r>
              <a:rPr lang="ko-KR" altLang="en-US" dirty="0" err="1"/>
              <a:t>몰트</a:t>
            </a:r>
            <a:r>
              <a:rPr lang="en-US" altLang="ko-KR" dirty="0"/>
              <a:t>" </a:t>
            </a:r>
            <a:r>
              <a:rPr lang="ko-KR" altLang="en-US" dirty="0" err="1"/>
              <a:t>제품군에</a:t>
            </a:r>
            <a:r>
              <a:rPr lang="ko-KR" altLang="en-US" dirty="0"/>
              <a:t> 속해있다</a:t>
            </a:r>
            <a:r>
              <a:rPr lang="en-US" altLang="ko-KR" dirty="0"/>
              <a:t>. </a:t>
            </a:r>
            <a:r>
              <a:rPr lang="ko-KR" altLang="en-US" dirty="0" err="1"/>
              <a:t>블렌디드</a:t>
            </a:r>
            <a:r>
              <a:rPr lang="ko-KR" altLang="en-US" dirty="0"/>
              <a:t> 위스키 </a:t>
            </a:r>
            <a:r>
              <a:rPr lang="ko-KR" altLang="en-US" dirty="0" err="1">
                <a:solidFill>
                  <a:srgbClr val="0000FF"/>
                </a:solidFill>
              </a:rPr>
              <a:t>딤플의</a:t>
            </a:r>
            <a:r>
              <a:rPr lang="ko-KR" altLang="en-US" dirty="0">
                <a:solidFill>
                  <a:srgbClr val="0000FF"/>
                </a:solidFill>
              </a:rPr>
              <a:t> </a:t>
            </a:r>
            <a:r>
              <a:rPr lang="ko-KR" altLang="en-US" dirty="0" err="1">
                <a:solidFill>
                  <a:srgbClr val="0000FF"/>
                </a:solidFill>
              </a:rPr>
              <a:t>키몰트</a:t>
            </a:r>
            <a:r>
              <a:rPr lang="ko-KR" altLang="en-US" dirty="0" err="1"/>
              <a:t>다</a:t>
            </a:r>
            <a:r>
              <a:rPr lang="en-US" altLang="ko-KR" dirty="0"/>
              <a:t>.</a:t>
            </a:r>
          </a:p>
          <a:p>
            <a:pPr>
              <a:lnSpc>
                <a:spcPct val="150000"/>
              </a:lnSpc>
            </a:pPr>
            <a:r>
              <a:rPr lang="ko-KR" altLang="en-US" dirty="0" err="1"/>
              <a:t>로우랜드</a:t>
            </a:r>
            <a:r>
              <a:rPr lang="ko-KR" altLang="en-US" dirty="0"/>
              <a:t> 스타일이 가볍다고 알려져 있긴 하지만</a:t>
            </a:r>
            <a:r>
              <a:rPr lang="en-US" altLang="ko-KR" dirty="0"/>
              <a:t>, </a:t>
            </a:r>
            <a:r>
              <a:rPr lang="ko-KR" altLang="en-US" dirty="0"/>
              <a:t>이 술은 여타 </a:t>
            </a:r>
            <a:r>
              <a:rPr lang="ko-KR" altLang="en-US" dirty="0" err="1"/>
              <a:t>다른지방</a:t>
            </a:r>
            <a:r>
              <a:rPr lang="ko-KR" altLang="en-US" dirty="0"/>
              <a:t> 위스키처럼 </a:t>
            </a:r>
            <a:r>
              <a:rPr lang="en-US" altLang="ko-KR" dirty="0"/>
              <a:t>2</a:t>
            </a:r>
            <a:r>
              <a:rPr lang="ko-KR" altLang="en-US" dirty="0"/>
              <a:t>회 증류하며 제조에 사용하는 </a:t>
            </a:r>
            <a:r>
              <a:rPr lang="ko-KR" altLang="en-US" dirty="0" err="1"/>
              <a:t>몰트조차도</a:t>
            </a:r>
            <a:r>
              <a:rPr lang="ko-KR" altLang="en-US" dirty="0"/>
              <a:t> 살짝 </a:t>
            </a:r>
            <a:r>
              <a:rPr lang="ko-KR" altLang="en-US" dirty="0" err="1"/>
              <a:t>피트향을</a:t>
            </a:r>
            <a:r>
              <a:rPr lang="ko-KR" altLang="en-US" dirty="0"/>
              <a:t> 입힌 것을 쓰기 때문에 </a:t>
            </a:r>
            <a:r>
              <a:rPr lang="ko-KR" altLang="en-US" dirty="0" err="1"/>
              <a:t>훈제향이</a:t>
            </a:r>
            <a:r>
              <a:rPr lang="ko-KR" altLang="en-US" dirty="0"/>
              <a:t> 살짝 난다</a:t>
            </a:r>
            <a:r>
              <a:rPr lang="en-US" altLang="ko-KR" dirty="0"/>
              <a:t>. </a:t>
            </a:r>
          </a:p>
          <a:p>
            <a:pPr>
              <a:lnSpc>
                <a:spcPct val="150000"/>
              </a:lnSpc>
            </a:pPr>
            <a:r>
              <a:rPr lang="ko-KR" altLang="en-US" dirty="0" smtClean="0"/>
              <a:t>전체적인 </a:t>
            </a:r>
            <a:r>
              <a:rPr lang="ko-KR" altLang="en-US" dirty="0"/>
              <a:t>느낌은 가벼우면서도 균형이 잡혀있고 복잡미묘하며</a:t>
            </a:r>
            <a:r>
              <a:rPr lang="en-US" altLang="ko-KR" dirty="0"/>
              <a:t>, </a:t>
            </a:r>
            <a:r>
              <a:rPr lang="ko-KR" altLang="en-US" dirty="0"/>
              <a:t>크림같은 질감에 달콤한 맛을 지녔다</a:t>
            </a:r>
            <a:r>
              <a:rPr lang="en-US" altLang="ko-KR" dirty="0"/>
              <a:t>. </a:t>
            </a:r>
            <a:r>
              <a:rPr lang="ko-KR" altLang="en-US" dirty="0"/>
              <a:t>다소 </a:t>
            </a:r>
            <a:r>
              <a:rPr lang="ko-KR" altLang="en-US" dirty="0" err="1"/>
              <a:t>시골스러운</a:t>
            </a:r>
            <a:r>
              <a:rPr lang="ko-KR" altLang="en-US" dirty="0"/>
              <a:t> 이미지가 </a:t>
            </a:r>
            <a:r>
              <a:rPr lang="ko-KR" altLang="en-US" dirty="0" err="1"/>
              <a:t>섞여있기도</a:t>
            </a:r>
            <a:r>
              <a:rPr lang="en-US" altLang="ko-KR" dirty="0" smtClean="0"/>
              <a:t>. </a:t>
            </a:r>
            <a:r>
              <a:rPr lang="ko-KR" altLang="en-US" dirty="0" err="1" smtClean="0"/>
              <a:t>풀바디나</a:t>
            </a:r>
            <a:r>
              <a:rPr lang="ko-KR" altLang="en-US" dirty="0" smtClean="0"/>
              <a:t> </a:t>
            </a:r>
            <a:r>
              <a:rPr lang="ko-KR" altLang="en-US" dirty="0" err="1"/>
              <a:t>피트향</a:t>
            </a:r>
            <a:r>
              <a:rPr lang="ko-KR" altLang="en-US" dirty="0"/>
              <a:t> 강한 위스키를 좋아하는 </a:t>
            </a:r>
            <a:r>
              <a:rPr lang="ko-KR" altLang="en-US" dirty="0" smtClean="0"/>
              <a:t>사람에겐 미묘하게 </a:t>
            </a:r>
            <a:r>
              <a:rPr lang="ko-KR" altLang="en-US" dirty="0"/>
              <a:t>아쉬울 수도 </a:t>
            </a:r>
            <a:endParaRPr lang="en-US" altLang="ko-KR" dirty="0"/>
          </a:p>
        </p:txBody>
      </p:sp>
      <p:pic>
        <p:nvPicPr>
          <p:cNvPr id="4" name="그림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13" y="1729181"/>
            <a:ext cx="3248810" cy="4464424"/>
          </a:xfrm>
          <a:prstGeom prst="rect">
            <a:avLst/>
          </a:prstGeom>
        </p:spPr>
      </p:pic>
    </p:spTree>
    <p:extLst>
      <p:ext uri="{BB962C8B-B14F-4D97-AF65-F5344CB8AC3E}">
        <p14:creationId xmlns:p14="http://schemas.microsoft.com/office/powerpoint/2010/main" val="3038679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2338" y="1870887"/>
            <a:ext cx="2893022" cy="4730091"/>
          </a:xfrm>
          <a:prstGeom prst="rect">
            <a:avLst/>
          </a:prstGeom>
        </p:spPr>
      </p:pic>
      <p:sp>
        <p:nvSpPr>
          <p:cNvPr id="5" name="직사각형 4"/>
          <p:cNvSpPr/>
          <p:nvPr/>
        </p:nvSpPr>
        <p:spPr>
          <a:xfrm>
            <a:off x="4424412" y="2128445"/>
            <a:ext cx="3777310" cy="3323987"/>
          </a:xfrm>
          <a:prstGeom prst="rect">
            <a:avLst/>
          </a:prstGeom>
        </p:spPr>
        <p:txBody>
          <a:bodyPr wrap="square">
            <a:spAutoFit/>
          </a:bodyPr>
          <a:lstStyle/>
          <a:p>
            <a:pPr>
              <a:lnSpc>
                <a:spcPct val="150000"/>
              </a:lnSpc>
            </a:pPr>
            <a:r>
              <a:rPr lang="en-US" altLang="ko-KR" sz="2000" dirty="0"/>
              <a:t>Johnnie Walker Green Bottling </a:t>
            </a:r>
          </a:p>
          <a:p>
            <a:pPr>
              <a:lnSpc>
                <a:spcPct val="150000"/>
              </a:lnSpc>
            </a:pPr>
            <a:r>
              <a:rPr lang="en-US" altLang="ko-KR" sz="2000" dirty="0"/>
              <a:t>A </a:t>
            </a:r>
            <a:r>
              <a:rPr lang="en-US" altLang="ko-KR" sz="2000" dirty="0" err="1"/>
              <a:t>vatted</a:t>
            </a:r>
            <a:r>
              <a:rPr lang="en-US" altLang="ko-KR" sz="2000" dirty="0"/>
              <a:t> malt (or should we say blended malt) </a:t>
            </a:r>
            <a:endParaRPr lang="en-US" altLang="ko-KR" sz="2000" dirty="0" smtClean="0"/>
          </a:p>
          <a:p>
            <a:pPr>
              <a:lnSpc>
                <a:spcPct val="150000"/>
              </a:lnSpc>
            </a:pPr>
            <a:r>
              <a:rPr lang="en-US" altLang="ko-KR" sz="2000" dirty="0" smtClean="0"/>
              <a:t>15</a:t>
            </a:r>
            <a:r>
              <a:rPr lang="ko-KR" altLang="en-US" sz="2000" dirty="0"/>
              <a:t>년 이상 숙성된 </a:t>
            </a:r>
            <a:r>
              <a:rPr lang="ko-KR" altLang="en-US" sz="2000" dirty="0" err="1">
                <a:hlinkClick r:id="rId3" tooltip="탈리스커"/>
              </a:rPr>
              <a:t>탈리스커</a:t>
            </a:r>
            <a:r>
              <a:rPr lang="en-US" altLang="ko-KR" sz="2000" dirty="0"/>
              <a:t>, </a:t>
            </a:r>
            <a:r>
              <a:rPr lang="ko-KR" altLang="en-US" sz="2000" dirty="0">
                <a:hlinkClick r:id="rId4" tooltip="링크우드"/>
              </a:rPr>
              <a:t>링크우드</a:t>
            </a:r>
            <a:r>
              <a:rPr lang="en-US" altLang="ko-KR" sz="2000" dirty="0"/>
              <a:t>, </a:t>
            </a:r>
            <a:r>
              <a:rPr lang="ko-KR" altLang="en-US" sz="2000" u="sng" dirty="0" err="1">
                <a:hlinkClick r:id="rId5" tooltip="크래건모어"/>
              </a:rPr>
              <a:t>크래건모어</a:t>
            </a:r>
            <a:r>
              <a:rPr lang="en-US" altLang="ko-KR" sz="2000" dirty="0"/>
              <a:t>, </a:t>
            </a:r>
            <a:r>
              <a:rPr lang="ko-KR" altLang="en-US" sz="2000" dirty="0" err="1">
                <a:hlinkClick r:id="rId6" tooltip="쿨일라"/>
              </a:rPr>
              <a:t>쿨일라</a:t>
            </a:r>
            <a:r>
              <a:rPr lang="ko-KR" altLang="en-US" sz="2000" dirty="0"/>
              <a:t> 등의 </a:t>
            </a:r>
            <a:r>
              <a:rPr lang="ko-KR" altLang="en-US" sz="2000" dirty="0" err="1"/>
              <a:t>몰트</a:t>
            </a:r>
            <a:r>
              <a:rPr lang="ko-KR" altLang="en-US" sz="2000" dirty="0"/>
              <a:t> 위스키를 섞어 만든 위스키이다</a:t>
            </a:r>
            <a:r>
              <a:rPr lang="en-US" altLang="ko-KR" sz="2000" dirty="0"/>
              <a:t>. </a:t>
            </a:r>
            <a:endParaRPr lang="ko-KR" altLang="en-US" sz="2000" dirty="0"/>
          </a:p>
        </p:txBody>
      </p:sp>
      <p:sp>
        <p:nvSpPr>
          <p:cNvPr id="6" name="제목 5"/>
          <p:cNvSpPr>
            <a:spLocks noGrp="1"/>
          </p:cNvSpPr>
          <p:nvPr>
            <p:ph type="title"/>
          </p:nvPr>
        </p:nvSpPr>
        <p:spPr/>
        <p:txBody>
          <a:bodyPr/>
          <a:lstStyle/>
          <a:p>
            <a:r>
              <a:rPr lang="en-US" altLang="ko-KR" dirty="0" err="1" smtClean="0"/>
              <a:t>Jonney</a:t>
            </a:r>
            <a:r>
              <a:rPr lang="en-US" altLang="ko-KR" dirty="0" smtClean="0"/>
              <a:t> Walker - Blended Whisky</a:t>
            </a:r>
            <a:endParaRPr lang="ko-KR" altLang="en-US" dirty="0"/>
          </a:p>
        </p:txBody>
      </p:sp>
    </p:spTree>
    <p:extLst>
      <p:ext uri="{BB962C8B-B14F-4D97-AF65-F5344CB8AC3E}">
        <p14:creationId xmlns:p14="http://schemas.microsoft.com/office/powerpoint/2010/main" val="2852844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059" y="1004676"/>
            <a:ext cx="4309419" cy="5745892"/>
          </a:xfrm>
          <a:prstGeom prst="rect">
            <a:avLst/>
          </a:prstGeom>
        </p:spPr>
      </p:pic>
      <p:sp>
        <p:nvSpPr>
          <p:cNvPr id="5" name="직사각형 4"/>
          <p:cNvSpPr/>
          <p:nvPr/>
        </p:nvSpPr>
        <p:spPr>
          <a:xfrm>
            <a:off x="3724327" y="1696439"/>
            <a:ext cx="4572000" cy="4247317"/>
          </a:xfrm>
          <a:prstGeom prst="rect">
            <a:avLst/>
          </a:prstGeom>
        </p:spPr>
        <p:txBody>
          <a:bodyPr>
            <a:spAutoFit/>
          </a:bodyPr>
          <a:lstStyle/>
          <a:p>
            <a:pPr>
              <a:lnSpc>
                <a:spcPct val="150000"/>
              </a:lnSpc>
            </a:pPr>
            <a:r>
              <a:rPr lang="en-US" altLang="ko-KR" dirty="0" smtClean="0"/>
              <a:t>The </a:t>
            </a:r>
            <a:r>
              <a:rPr lang="en-US" altLang="ko-KR" dirty="0"/>
              <a:t>emblem is the Red Grouse, Scotland's national game bird</a:t>
            </a:r>
            <a:r>
              <a:rPr lang="en-US" altLang="ko-KR" dirty="0" smtClean="0"/>
              <a:t>.</a:t>
            </a:r>
          </a:p>
          <a:p>
            <a:pPr>
              <a:lnSpc>
                <a:spcPct val="150000"/>
              </a:lnSpc>
            </a:pPr>
            <a:r>
              <a:rPr lang="en-US" altLang="ko-KR" dirty="0" smtClean="0"/>
              <a:t>The </a:t>
            </a:r>
            <a:r>
              <a:rPr lang="en-US" altLang="ko-KR" dirty="0"/>
              <a:t>Famous Grouse is a brand of blended Scotch whisky, first produced by Matthew </a:t>
            </a:r>
            <a:r>
              <a:rPr lang="en-US" altLang="ko-KR" dirty="0" err="1"/>
              <a:t>Gloag</a:t>
            </a:r>
            <a:r>
              <a:rPr lang="en-US" altLang="ko-KR" dirty="0"/>
              <a:t> &amp; Son in 1896, and currently produced and owned by The </a:t>
            </a:r>
            <a:r>
              <a:rPr lang="en-US" altLang="ko-KR" dirty="0" err="1"/>
              <a:t>Edrington</a:t>
            </a:r>
            <a:r>
              <a:rPr lang="en-US" altLang="ko-KR" dirty="0"/>
              <a:t> </a:t>
            </a:r>
            <a:r>
              <a:rPr lang="en-US" altLang="ko-KR" dirty="0" smtClean="0"/>
              <a:t>Group. </a:t>
            </a:r>
            <a:endParaRPr lang="en-US" altLang="ko-KR" dirty="0"/>
          </a:p>
          <a:p>
            <a:pPr>
              <a:lnSpc>
                <a:spcPct val="150000"/>
              </a:lnSpc>
            </a:pPr>
            <a:r>
              <a:rPr lang="ko-KR" altLang="en-US" dirty="0" smtClean="0"/>
              <a:t>스코틀랜드</a:t>
            </a:r>
            <a:r>
              <a:rPr lang="ko-KR" altLang="en-US" dirty="0"/>
              <a:t> </a:t>
            </a:r>
            <a:r>
              <a:rPr lang="ko-KR" altLang="en-US" dirty="0">
                <a:hlinkClick r:id="rId3" tooltip="위스키"/>
              </a:rPr>
              <a:t>위스키</a:t>
            </a:r>
            <a:r>
              <a:rPr lang="ko-KR" altLang="en-US" dirty="0"/>
              <a:t> 판매 </a:t>
            </a:r>
            <a:r>
              <a:rPr lang="en-US" altLang="ko-KR" dirty="0"/>
              <a:t>No.1</a:t>
            </a:r>
            <a:r>
              <a:rPr lang="ko-KR" altLang="en-US" dirty="0"/>
              <a:t>을 꾸준히 유지하는 브랜드</a:t>
            </a:r>
            <a:r>
              <a:rPr lang="en-US" altLang="ko-KR" dirty="0"/>
              <a:t>. </a:t>
            </a:r>
            <a:r>
              <a:rPr lang="ko-KR" altLang="en-US" dirty="0">
                <a:hlinkClick r:id="rId4" tooltip="더 맥켈란"/>
              </a:rPr>
              <a:t>더 </a:t>
            </a:r>
            <a:r>
              <a:rPr lang="ko-KR" altLang="en-US" dirty="0" err="1">
                <a:hlinkClick r:id="rId4" tooltip="더 맥켈란"/>
              </a:rPr>
              <a:t>맥켈란</a:t>
            </a:r>
            <a:r>
              <a:rPr lang="en-US" altLang="ko-KR" dirty="0"/>
              <a:t>, </a:t>
            </a:r>
            <a:r>
              <a:rPr lang="ko-KR" altLang="en-US" dirty="0" err="1">
                <a:hlinkClick r:id="rId5" tooltip="하이랜드 파크"/>
              </a:rPr>
              <a:t>하이랜드</a:t>
            </a:r>
            <a:r>
              <a:rPr lang="ko-KR" altLang="en-US" dirty="0">
                <a:hlinkClick r:id="rId5" tooltip="하이랜드 파크"/>
              </a:rPr>
              <a:t> 파크</a:t>
            </a:r>
            <a:r>
              <a:rPr lang="ko-KR" altLang="en-US" dirty="0"/>
              <a:t>를 </a:t>
            </a:r>
            <a:r>
              <a:rPr lang="ko-KR" altLang="en-US" dirty="0" err="1"/>
              <a:t>메인으로</a:t>
            </a:r>
            <a:r>
              <a:rPr lang="ko-KR" altLang="en-US" dirty="0"/>
              <a:t> 수많은 고급 </a:t>
            </a:r>
            <a:r>
              <a:rPr lang="ko-KR" altLang="en-US" dirty="0" err="1"/>
              <a:t>하이랜드</a:t>
            </a:r>
            <a:r>
              <a:rPr lang="ko-KR" altLang="en-US" dirty="0"/>
              <a:t> </a:t>
            </a:r>
            <a:r>
              <a:rPr lang="ko-KR" altLang="en-US" dirty="0" err="1"/>
              <a:t>몰트를</a:t>
            </a:r>
            <a:r>
              <a:rPr lang="ko-KR" altLang="en-US" dirty="0"/>
              <a:t> 사용하여 </a:t>
            </a:r>
            <a:r>
              <a:rPr lang="ko-KR" altLang="en-US" dirty="0" smtClean="0"/>
              <a:t>부드럽고 </a:t>
            </a:r>
            <a:r>
              <a:rPr lang="ko-KR" altLang="en-US" dirty="0"/>
              <a:t>섬세한 맛을 보여준다</a:t>
            </a:r>
            <a:r>
              <a:rPr lang="en-US" altLang="ko-KR" dirty="0"/>
              <a:t>.</a:t>
            </a:r>
            <a:endParaRPr lang="ko-KR" altLang="en-US" dirty="0"/>
          </a:p>
        </p:txBody>
      </p:sp>
      <p:sp>
        <p:nvSpPr>
          <p:cNvPr id="6" name="제목 5"/>
          <p:cNvSpPr>
            <a:spLocks noGrp="1"/>
          </p:cNvSpPr>
          <p:nvPr>
            <p:ph type="title"/>
          </p:nvPr>
        </p:nvSpPr>
        <p:spPr>
          <a:xfrm>
            <a:off x="0" y="0"/>
            <a:ext cx="8944984" cy="1325563"/>
          </a:xfrm>
        </p:spPr>
        <p:txBody>
          <a:bodyPr/>
          <a:lstStyle/>
          <a:p>
            <a:r>
              <a:rPr lang="en-US" altLang="ko-KR" dirty="0" smtClean="0"/>
              <a:t>The Famous Grouse - Blended Whisky</a:t>
            </a:r>
            <a:endParaRPr lang="ko-KR" altLang="en-US" dirty="0"/>
          </a:p>
        </p:txBody>
      </p:sp>
    </p:spTree>
    <p:extLst>
      <p:ext uri="{BB962C8B-B14F-4D97-AF65-F5344CB8AC3E}">
        <p14:creationId xmlns:p14="http://schemas.microsoft.com/office/powerpoint/2010/main" val="3269003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5674" y="1210957"/>
            <a:ext cx="3949838" cy="5266450"/>
          </a:xfrm>
          <a:prstGeom prst="rect">
            <a:avLst/>
          </a:prstGeom>
        </p:spPr>
      </p:pic>
      <p:sp>
        <p:nvSpPr>
          <p:cNvPr id="2" name="직사각형 1"/>
          <p:cNvSpPr/>
          <p:nvPr/>
        </p:nvSpPr>
        <p:spPr>
          <a:xfrm>
            <a:off x="4147074" y="1305798"/>
            <a:ext cx="4085144" cy="5171609"/>
          </a:xfrm>
          <a:prstGeom prst="rect">
            <a:avLst/>
          </a:prstGeom>
        </p:spPr>
        <p:txBody>
          <a:bodyPr wrap="square">
            <a:spAutoFit/>
          </a:bodyPr>
          <a:lstStyle/>
          <a:p>
            <a:pPr>
              <a:lnSpc>
                <a:spcPct val="150000"/>
              </a:lnSpc>
            </a:pPr>
            <a:r>
              <a:rPr lang="en-US" altLang="ko-KR" sz="2400" dirty="0"/>
              <a:t>White Horse Scotch Whisky is a blended Scotch whisky from Edinburgh, first produced by James Logan Mackie in 1861</a:t>
            </a:r>
            <a:r>
              <a:rPr lang="en-US" altLang="ko-KR" sz="2400" dirty="0" smtClean="0"/>
              <a:t>. </a:t>
            </a:r>
          </a:p>
          <a:p>
            <a:pPr>
              <a:lnSpc>
                <a:spcPct val="150000"/>
              </a:lnSpc>
            </a:pPr>
            <a:r>
              <a:rPr lang="en-US" altLang="ko-KR" sz="2400" dirty="0" smtClean="0"/>
              <a:t>In </a:t>
            </a:r>
            <a:r>
              <a:rPr lang="en-US" altLang="ko-KR" sz="2400" dirty="0"/>
              <a:t>2006, White Horse won blended whisky of the year in Murray's 2007 Whisky </a:t>
            </a:r>
            <a:r>
              <a:rPr lang="en-US" altLang="ko-KR" sz="2400" dirty="0" smtClean="0"/>
              <a:t>Bible</a:t>
            </a:r>
          </a:p>
          <a:p>
            <a:pPr>
              <a:lnSpc>
                <a:spcPct val="150000"/>
              </a:lnSpc>
            </a:pPr>
            <a:r>
              <a:rPr lang="ko-KR" altLang="en-US" dirty="0" err="1"/>
              <a:t>블렌딩에</a:t>
            </a:r>
            <a:r>
              <a:rPr lang="ko-KR" altLang="en-US" dirty="0"/>
              <a:t> 사용된 </a:t>
            </a:r>
            <a:r>
              <a:rPr lang="ko-KR" altLang="en-US" dirty="0" err="1"/>
              <a:t>몰트위스키</a:t>
            </a:r>
            <a:r>
              <a:rPr lang="ko-KR" altLang="en-US" dirty="0"/>
              <a:t> 양은 </a:t>
            </a:r>
            <a:r>
              <a:rPr lang="en-US" altLang="ko-KR" dirty="0"/>
              <a:t>40%, </a:t>
            </a:r>
            <a:r>
              <a:rPr lang="ko-KR" altLang="en-US" dirty="0" err="1"/>
              <a:t>키몰트는</a:t>
            </a:r>
            <a:r>
              <a:rPr lang="ko-KR" altLang="en-US" dirty="0"/>
              <a:t> </a:t>
            </a:r>
            <a:r>
              <a:rPr lang="en-US" altLang="ko-KR" dirty="0"/>
              <a:t> </a:t>
            </a:r>
            <a:r>
              <a:rPr lang="en-US" altLang="ko-KR" dirty="0" err="1" smtClean="0"/>
              <a:t>Lagavulin</a:t>
            </a:r>
            <a:r>
              <a:rPr lang="ko-KR" altLang="en-US" dirty="0" smtClean="0"/>
              <a:t>을 </a:t>
            </a:r>
            <a:r>
              <a:rPr lang="ko-KR" altLang="en-US" dirty="0" err="1" smtClean="0"/>
              <a:t>주로하고</a:t>
            </a:r>
            <a:r>
              <a:rPr lang="en-US" altLang="ko-KR" dirty="0"/>
              <a:t> </a:t>
            </a:r>
            <a:r>
              <a:rPr lang="ko-KR" altLang="en-US" dirty="0" err="1">
                <a:hlinkClick r:id="rId3" tooltip="탈리스커"/>
              </a:rPr>
              <a:t>탈리스커</a:t>
            </a:r>
            <a:r>
              <a:rPr lang="en-US" altLang="ko-KR" dirty="0"/>
              <a:t>, </a:t>
            </a:r>
            <a:r>
              <a:rPr lang="ko-KR" altLang="en-US" dirty="0">
                <a:hlinkClick r:id="rId4" tooltip="글렌 엘진"/>
              </a:rPr>
              <a:t>글렌 엘진</a:t>
            </a:r>
            <a:r>
              <a:rPr lang="en-US" altLang="ko-KR" dirty="0"/>
              <a:t>,  </a:t>
            </a:r>
            <a:r>
              <a:rPr lang="en-US" altLang="ko-KR" dirty="0" err="1"/>
              <a:t>Linkwood</a:t>
            </a:r>
            <a:r>
              <a:rPr lang="en-US" altLang="ko-KR" dirty="0" smtClean="0"/>
              <a:t>,</a:t>
            </a:r>
            <a:r>
              <a:rPr lang="en-US" altLang="ko-KR" dirty="0"/>
              <a:t> </a:t>
            </a:r>
            <a:r>
              <a:rPr lang="ko-KR" altLang="en-US" u="sng" dirty="0" err="1" smtClean="0">
                <a:hlinkClick r:id="rId5" tooltip="크래건모어"/>
              </a:rPr>
              <a:t>크래건모어</a:t>
            </a:r>
            <a:r>
              <a:rPr lang="ko-KR" altLang="en-US" dirty="0" smtClean="0"/>
              <a:t> 등</a:t>
            </a:r>
            <a:endParaRPr lang="ko-KR" altLang="en-US" sz="2400" dirty="0"/>
          </a:p>
        </p:txBody>
      </p:sp>
      <p:sp>
        <p:nvSpPr>
          <p:cNvPr id="4" name="제목 3"/>
          <p:cNvSpPr>
            <a:spLocks noGrp="1"/>
          </p:cNvSpPr>
          <p:nvPr>
            <p:ph type="title"/>
          </p:nvPr>
        </p:nvSpPr>
        <p:spPr/>
        <p:txBody>
          <a:bodyPr/>
          <a:lstStyle/>
          <a:p>
            <a:r>
              <a:rPr lang="en-US" altLang="ko-KR" dirty="0" smtClean="0"/>
              <a:t>White Horse - Blended Whisky</a:t>
            </a:r>
            <a:endParaRPr lang="ko-KR" altLang="en-US" dirty="0"/>
          </a:p>
        </p:txBody>
      </p:sp>
    </p:spTree>
    <p:extLst>
      <p:ext uri="{BB962C8B-B14F-4D97-AF65-F5344CB8AC3E}">
        <p14:creationId xmlns:p14="http://schemas.microsoft.com/office/powerpoint/2010/main" val="308463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Liquor</a:t>
            </a:r>
            <a:r>
              <a:rPr lang="ko-KR" altLang="en-US" dirty="0" smtClean="0"/>
              <a:t> </a:t>
            </a:r>
            <a:r>
              <a:rPr lang="en-US" altLang="ko-KR" dirty="0" smtClean="0"/>
              <a:t>vs. liqueur</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a:t>Liquor- </a:t>
            </a:r>
            <a:r>
              <a:rPr lang="en-US" altLang="ko-KR" dirty="0" smtClean="0"/>
              <a:t>simply </a:t>
            </a:r>
            <a:r>
              <a:rPr lang="en-US" altLang="ko-KR" dirty="0"/>
              <a:t>the name used to describe any distilled beverage. Liquor, also known as spirits are alcoholic beverages made of plants or grains and concocted into a potent drink. </a:t>
            </a:r>
            <a:endParaRPr lang="en-US" altLang="ko-KR" dirty="0" smtClean="0"/>
          </a:p>
          <a:p>
            <a:pPr lvl="1"/>
            <a:r>
              <a:rPr lang="en-US" altLang="ko-KR" dirty="0" smtClean="0"/>
              <a:t>gin</a:t>
            </a:r>
            <a:r>
              <a:rPr lang="en-US" altLang="ko-KR" dirty="0"/>
              <a:t>, vodka, rum and tequila </a:t>
            </a:r>
          </a:p>
          <a:p>
            <a:pPr lvl="1"/>
            <a:r>
              <a:rPr lang="en-US" altLang="ko-KR" dirty="0" smtClean="0"/>
              <a:t>alcohol </a:t>
            </a:r>
            <a:r>
              <a:rPr lang="en-US" altLang="ko-KR" dirty="0"/>
              <a:t>content of at least 20 percent, although 40 percent is more common</a:t>
            </a:r>
            <a:r>
              <a:rPr lang="en-US" altLang="ko-KR" dirty="0" smtClean="0"/>
              <a:t>.</a:t>
            </a:r>
            <a:endParaRPr lang="en-US" altLang="ko-KR" dirty="0"/>
          </a:p>
          <a:p>
            <a:pPr lvl="1"/>
            <a:r>
              <a:rPr lang="en-US" altLang="ko-KR" dirty="0" smtClean="0"/>
              <a:t>it </a:t>
            </a:r>
            <a:r>
              <a:rPr lang="en-US" altLang="ko-KR" dirty="0"/>
              <a:t>is not </a:t>
            </a:r>
            <a:r>
              <a:rPr lang="en-US" altLang="ko-KR" dirty="0" smtClean="0"/>
              <a:t>sweet.</a:t>
            </a:r>
          </a:p>
          <a:p>
            <a:r>
              <a:rPr lang="en-US" altLang="ko-KR" dirty="0"/>
              <a:t>Liqueur- an alcoholic drink composed of distilled spirits and additional flavorings such as sugar, fruits, herbs, and </a:t>
            </a:r>
            <a:r>
              <a:rPr lang="en-US" altLang="ko-KR" dirty="0" smtClean="0"/>
              <a:t>spices.</a:t>
            </a:r>
          </a:p>
          <a:p>
            <a:pPr lvl="1"/>
            <a:r>
              <a:rPr lang="en-US" altLang="ko-KR" dirty="0" smtClean="0"/>
              <a:t>sweet </a:t>
            </a:r>
            <a:r>
              <a:rPr lang="en-US" altLang="ko-KR" dirty="0"/>
              <a:t>by </a:t>
            </a:r>
            <a:r>
              <a:rPr lang="en-US" altLang="ko-KR" dirty="0" smtClean="0"/>
              <a:t>nature</a:t>
            </a:r>
            <a:endParaRPr lang="ko-KR" altLang="en-US" dirty="0"/>
          </a:p>
        </p:txBody>
      </p:sp>
    </p:spTree>
    <p:extLst>
      <p:ext uri="{BB962C8B-B14F-4D97-AF65-F5344CB8AC3E}">
        <p14:creationId xmlns:p14="http://schemas.microsoft.com/office/powerpoint/2010/main" val="987963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Akashi(</a:t>
            </a:r>
            <a:r>
              <a:rPr lang="ko-KR" altLang="en-US" dirty="0" smtClean="0"/>
              <a:t>明石</a:t>
            </a:r>
            <a:r>
              <a:rPr lang="en-US" altLang="ko-KR" dirty="0" smtClean="0"/>
              <a:t>)-Japanese whiskey</a:t>
            </a:r>
            <a:endParaRPr lang="ko-KR" altLang="en-US" dirty="0"/>
          </a:p>
        </p:txBody>
      </p:sp>
      <p:sp>
        <p:nvSpPr>
          <p:cNvPr id="4" name="직사각형 3"/>
          <p:cNvSpPr/>
          <p:nvPr/>
        </p:nvSpPr>
        <p:spPr>
          <a:xfrm>
            <a:off x="3772619" y="1247830"/>
            <a:ext cx="5106838" cy="5493812"/>
          </a:xfrm>
          <a:prstGeom prst="rect">
            <a:avLst/>
          </a:prstGeom>
        </p:spPr>
        <p:txBody>
          <a:bodyPr wrap="square">
            <a:spAutoFit/>
          </a:bodyPr>
          <a:lstStyle/>
          <a:p>
            <a:pPr>
              <a:lnSpc>
                <a:spcPct val="150000"/>
              </a:lnSpc>
            </a:pPr>
            <a:r>
              <a:rPr lang="ko-KR" altLang="en-US" dirty="0" err="1"/>
              <a:t>주조회사</a:t>
            </a:r>
            <a:r>
              <a:rPr lang="ko-KR" altLang="en-US" dirty="0"/>
              <a:t> </a:t>
            </a:r>
            <a:r>
              <a:rPr lang="ko-KR" altLang="en-US" dirty="0" err="1"/>
              <a:t>에이가시마</a:t>
            </a:r>
            <a:r>
              <a:rPr lang="ko-KR" altLang="en-US" dirty="0"/>
              <a:t> </a:t>
            </a:r>
            <a:r>
              <a:rPr lang="en-US" altLang="ko-KR" dirty="0" err="1"/>
              <a:t>Eigashima</a:t>
            </a:r>
            <a:r>
              <a:rPr lang="ko-KR" altLang="en-US" dirty="0"/>
              <a:t>는 </a:t>
            </a:r>
            <a:r>
              <a:rPr lang="en-US" altLang="ko-KR" dirty="0"/>
              <a:t>1888</a:t>
            </a:r>
            <a:r>
              <a:rPr lang="ko-KR" altLang="en-US" dirty="0"/>
              <a:t>년에 설립되었고</a:t>
            </a:r>
            <a:r>
              <a:rPr lang="en-US" altLang="ko-KR" dirty="0"/>
              <a:t>, </a:t>
            </a:r>
            <a:r>
              <a:rPr lang="ko-KR" altLang="en-US" dirty="0"/>
              <a:t>일본 주조회사로는 최초로 </a:t>
            </a:r>
            <a:r>
              <a:rPr lang="en-US" altLang="ko-KR" dirty="0"/>
              <a:t>1919</a:t>
            </a:r>
            <a:r>
              <a:rPr lang="ko-KR" altLang="en-US" dirty="0"/>
              <a:t>년에 위스키 제조 면허를 획득하였습니다</a:t>
            </a:r>
            <a:r>
              <a:rPr lang="en-US" altLang="ko-KR" dirty="0"/>
              <a:t>. 1984</a:t>
            </a:r>
            <a:r>
              <a:rPr lang="ko-KR" altLang="en-US" dirty="0"/>
              <a:t>년 </a:t>
            </a:r>
            <a:r>
              <a:rPr lang="ko-KR" altLang="en-US" dirty="0" err="1"/>
              <a:t>에이가시마</a:t>
            </a:r>
            <a:r>
              <a:rPr lang="ko-KR" altLang="en-US" dirty="0"/>
              <a:t> </a:t>
            </a:r>
            <a:r>
              <a:rPr lang="ko-KR" altLang="en-US" dirty="0" err="1"/>
              <a:t>주조회사는</a:t>
            </a:r>
            <a:r>
              <a:rPr lang="ko-KR" altLang="en-US" dirty="0"/>
              <a:t> </a:t>
            </a:r>
            <a:r>
              <a:rPr lang="ko-KR" altLang="en-US" dirty="0" err="1"/>
              <a:t>아카시</a:t>
            </a:r>
            <a:r>
              <a:rPr lang="ko-KR" altLang="en-US" dirty="0"/>
              <a:t> 시의 </a:t>
            </a:r>
            <a:r>
              <a:rPr lang="ko-KR" altLang="en-US" dirty="0" err="1"/>
              <a:t>효고현에</a:t>
            </a:r>
            <a:r>
              <a:rPr lang="ko-KR" altLang="en-US" dirty="0"/>
              <a:t> 화이트 오크 </a:t>
            </a:r>
            <a:r>
              <a:rPr lang="ko-KR" altLang="en-US" dirty="0" err="1"/>
              <a:t>증류소를</a:t>
            </a:r>
            <a:r>
              <a:rPr lang="ko-KR" altLang="en-US" dirty="0"/>
              <a:t> 세웠습니다</a:t>
            </a:r>
            <a:r>
              <a:rPr lang="en-US" altLang="ko-KR" dirty="0"/>
              <a:t>. </a:t>
            </a:r>
            <a:r>
              <a:rPr lang="ko-KR" altLang="en-US" dirty="0"/>
              <a:t>화이트 오크 </a:t>
            </a:r>
            <a:r>
              <a:rPr lang="ko-KR" altLang="en-US" dirty="0" err="1"/>
              <a:t>증류소에서</a:t>
            </a:r>
            <a:r>
              <a:rPr lang="ko-KR" altLang="en-US" dirty="0"/>
              <a:t> 생산된 위스키는 “</a:t>
            </a:r>
            <a:r>
              <a:rPr lang="ko-KR" altLang="en-US" dirty="0" err="1"/>
              <a:t>아카시</a:t>
            </a:r>
            <a:r>
              <a:rPr lang="ko-KR" altLang="en-US" dirty="0"/>
              <a:t> </a:t>
            </a:r>
            <a:r>
              <a:rPr lang="en-US" altLang="ko-KR" dirty="0"/>
              <a:t>Akashi”</a:t>
            </a:r>
            <a:r>
              <a:rPr lang="ko-KR" altLang="en-US" dirty="0"/>
              <a:t>라는 이름으로 알려져 있습니다</a:t>
            </a:r>
            <a:r>
              <a:rPr lang="en-US" altLang="ko-KR" dirty="0"/>
              <a:t>. </a:t>
            </a:r>
            <a:r>
              <a:rPr lang="ko-KR" altLang="en-US" dirty="0"/>
              <a:t>이 위스키는 약간 달달하고 부드러운 맛이 납니다</a:t>
            </a:r>
            <a:r>
              <a:rPr lang="en-US" altLang="ko-KR" dirty="0"/>
              <a:t>. </a:t>
            </a:r>
            <a:r>
              <a:rPr lang="ko-KR" altLang="en-US" dirty="0" err="1"/>
              <a:t>아카시는</a:t>
            </a:r>
            <a:r>
              <a:rPr lang="ko-KR" altLang="en-US" dirty="0"/>
              <a:t> 주로 </a:t>
            </a:r>
            <a:r>
              <a:rPr lang="ko-KR" altLang="en-US" dirty="0" err="1"/>
              <a:t>블렌디드</a:t>
            </a:r>
            <a:r>
              <a:rPr lang="ko-KR" altLang="en-US" dirty="0"/>
              <a:t> 위스키로 생산되며</a:t>
            </a:r>
            <a:r>
              <a:rPr lang="en-US" altLang="ko-KR" dirty="0"/>
              <a:t>, </a:t>
            </a:r>
            <a:r>
              <a:rPr lang="ko-KR" altLang="en-US" dirty="0"/>
              <a:t>한정 수량의 싱글 </a:t>
            </a:r>
            <a:r>
              <a:rPr lang="ko-KR" altLang="en-US" dirty="0" err="1"/>
              <a:t>몰트</a:t>
            </a:r>
            <a:r>
              <a:rPr lang="ko-KR" altLang="en-US" dirty="0"/>
              <a:t> 또한 양조합니다</a:t>
            </a:r>
            <a:r>
              <a:rPr lang="en-US" altLang="ko-KR" dirty="0" smtClean="0"/>
              <a:t>. 100</a:t>
            </a:r>
            <a:r>
              <a:rPr lang="ko-KR" altLang="en-US" dirty="0"/>
              <a:t>여 년의 가업을 이어오고 있는 </a:t>
            </a:r>
            <a:r>
              <a:rPr lang="ko-KR" altLang="en-US" dirty="0" err="1"/>
              <a:t>에이가시마는</a:t>
            </a:r>
            <a:r>
              <a:rPr lang="ko-KR" altLang="en-US" dirty="0"/>
              <a:t> 일본 주류 산업의 선도적인 역할을 해 왔습니다</a:t>
            </a:r>
            <a:r>
              <a:rPr lang="en-US" altLang="ko-KR" dirty="0"/>
              <a:t>. </a:t>
            </a:r>
            <a:r>
              <a:rPr lang="ko-KR" altLang="en-US" dirty="0"/>
              <a:t>일본의 가장 작은 위스키 주조회사이지만 그 명성은 전 세계적으로 유명합니다</a:t>
            </a:r>
            <a:r>
              <a:rPr lang="en-US" altLang="ko-KR" dirty="0"/>
              <a:t>.</a:t>
            </a:r>
            <a:endParaRPr lang="ko-KR" altLang="en-US" dirty="0"/>
          </a:p>
        </p:txBody>
      </p:sp>
      <p:pic>
        <p:nvPicPr>
          <p:cNvPr id="5" name="그림 4"/>
          <p:cNvPicPr>
            <a:picLocks noChangeAspect="1"/>
          </p:cNvPicPr>
          <p:nvPr/>
        </p:nvPicPr>
        <p:blipFill>
          <a:blip r:embed="rId2"/>
          <a:stretch>
            <a:fillRect/>
          </a:stretch>
        </p:blipFill>
        <p:spPr>
          <a:xfrm>
            <a:off x="1033372" y="1184424"/>
            <a:ext cx="2476500" cy="5248275"/>
          </a:xfrm>
          <a:prstGeom prst="rect">
            <a:avLst/>
          </a:prstGeom>
        </p:spPr>
      </p:pic>
    </p:spTree>
    <p:extLst>
      <p:ext uri="{BB962C8B-B14F-4D97-AF65-F5344CB8AC3E}">
        <p14:creationId xmlns:p14="http://schemas.microsoft.com/office/powerpoint/2010/main" val="3212512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Costco Kirkland Signature Blended Scotch Whisky – Aged 12 </a:t>
            </a:r>
            <a:r>
              <a:rPr lang="en-US" altLang="ko-KR" dirty="0" smtClean="0"/>
              <a:t>Years</a:t>
            </a:r>
            <a:endParaRPr lang="ko-KR" altLang="en-US" dirty="0"/>
          </a:p>
        </p:txBody>
      </p:sp>
      <p:pic>
        <p:nvPicPr>
          <p:cNvPr id="3" name="그림 2"/>
          <p:cNvPicPr>
            <a:picLocks noChangeAspect="1"/>
          </p:cNvPicPr>
          <p:nvPr/>
        </p:nvPicPr>
        <p:blipFill>
          <a:blip r:embed="rId2"/>
          <a:stretch>
            <a:fillRect/>
          </a:stretch>
        </p:blipFill>
        <p:spPr>
          <a:xfrm>
            <a:off x="954068" y="2244482"/>
            <a:ext cx="4960845" cy="3720634"/>
          </a:xfrm>
          <a:prstGeom prst="rect">
            <a:avLst/>
          </a:prstGeom>
        </p:spPr>
      </p:pic>
      <p:sp>
        <p:nvSpPr>
          <p:cNvPr id="4" name="직사각형 3"/>
          <p:cNvSpPr/>
          <p:nvPr/>
        </p:nvSpPr>
        <p:spPr>
          <a:xfrm>
            <a:off x="3679113" y="2295004"/>
            <a:ext cx="4320541" cy="3416320"/>
          </a:xfrm>
          <a:prstGeom prst="rect">
            <a:avLst/>
          </a:prstGeom>
          <a:solidFill>
            <a:schemeClr val="bg1"/>
          </a:solidFill>
        </p:spPr>
        <p:txBody>
          <a:bodyPr wrap="square">
            <a:spAutoFit/>
          </a:bodyPr>
          <a:lstStyle/>
          <a:p>
            <a:r>
              <a:rPr lang="en-US" altLang="ko-KR" sz="2400" dirty="0"/>
              <a:t> “this Kirkland Signature 12-year old blended scotch whisky is a distinctive marriage of single malt and grain whiskies that have been matured in oak casks for a minimum of 12 years. Notes of caramel, spice, and smoky peat prevail on the nose and palate before a long, smooth finish”.</a:t>
            </a:r>
            <a:endParaRPr lang="ko-KR" altLang="en-US" sz="2400" dirty="0"/>
          </a:p>
        </p:txBody>
      </p:sp>
    </p:spTree>
    <p:extLst>
      <p:ext uri="{BB962C8B-B14F-4D97-AF65-F5344CB8AC3E}">
        <p14:creationId xmlns:p14="http://schemas.microsoft.com/office/powerpoint/2010/main" val="1114506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45566" y="1899625"/>
            <a:ext cx="3385521" cy="3135854"/>
          </a:xfrm>
          <a:prstGeom prst="rect">
            <a:avLst/>
          </a:prstGeom>
        </p:spPr>
      </p:pic>
      <p:sp>
        <p:nvSpPr>
          <p:cNvPr id="2" name="제목 1"/>
          <p:cNvSpPr>
            <a:spLocks noGrp="1"/>
          </p:cNvSpPr>
          <p:nvPr>
            <p:ph type="title"/>
          </p:nvPr>
        </p:nvSpPr>
        <p:spPr/>
        <p:txBody>
          <a:bodyPr/>
          <a:lstStyle/>
          <a:p>
            <a:r>
              <a:rPr lang="en-US" altLang="ko-KR" dirty="0" err="1"/>
              <a:t>Burbon</a:t>
            </a:r>
            <a:r>
              <a:rPr lang="en-US" altLang="ko-KR" dirty="0"/>
              <a:t> Whiskey</a:t>
            </a:r>
            <a:r>
              <a:rPr lang="ko-KR" altLang="en-US" dirty="0" smtClean="0"/>
              <a:t> </a:t>
            </a:r>
            <a:endParaRPr lang="ko-KR" altLang="en-US" dirty="0"/>
          </a:p>
        </p:txBody>
      </p:sp>
      <p:sp>
        <p:nvSpPr>
          <p:cNvPr id="3" name="내용 개체 틀 2"/>
          <p:cNvSpPr>
            <a:spLocks noGrp="1"/>
          </p:cNvSpPr>
          <p:nvPr>
            <p:ph idx="1"/>
          </p:nvPr>
        </p:nvSpPr>
        <p:spPr>
          <a:xfrm>
            <a:off x="97547" y="1442742"/>
            <a:ext cx="5404989" cy="5339954"/>
          </a:xfrm>
        </p:spPr>
        <p:txBody>
          <a:bodyPr>
            <a:noAutofit/>
          </a:bodyPr>
          <a:lstStyle/>
          <a:p>
            <a:pPr>
              <a:lnSpc>
                <a:spcPct val="110000"/>
              </a:lnSpc>
            </a:pPr>
            <a:r>
              <a:rPr lang="ko-KR" altLang="en-US" sz="2400" dirty="0"/>
              <a:t>켄터키 주에 있는 </a:t>
            </a:r>
            <a:r>
              <a:rPr lang="ko-KR" altLang="en-US" sz="2400" dirty="0" err="1"/>
              <a:t>버번</a:t>
            </a:r>
            <a:r>
              <a:rPr lang="ko-KR" altLang="en-US" sz="2400" dirty="0"/>
              <a:t> </a:t>
            </a:r>
            <a:r>
              <a:rPr lang="ko-KR" altLang="en-US" sz="2400" dirty="0" err="1" smtClean="0"/>
              <a:t>카운티에서</a:t>
            </a:r>
            <a:r>
              <a:rPr lang="ko-KR" altLang="en-US" sz="2400" dirty="0" smtClean="0"/>
              <a:t> </a:t>
            </a:r>
            <a:r>
              <a:rPr lang="ko-KR" altLang="en-US" sz="2400" dirty="0"/>
              <a:t>이 동네에서 생산된 옥수수를 팔 방법이 마땅치 않아 </a:t>
            </a:r>
            <a:r>
              <a:rPr lang="ko-KR" altLang="en-US" sz="2400" dirty="0" smtClean="0"/>
              <a:t>인근 </a:t>
            </a:r>
            <a:r>
              <a:rPr lang="ko-KR" altLang="en-US" sz="2400" dirty="0" err="1" smtClean="0"/>
              <a:t>넬슨</a:t>
            </a:r>
            <a:r>
              <a:rPr lang="ko-KR" altLang="en-US" sz="2400" dirty="0" smtClean="0"/>
              <a:t> </a:t>
            </a:r>
            <a:r>
              <a:rPr lang="ko-KR" altLang="en-US" sz="2400" dirty="0" err="1" smtClean="0"/>
              <a:t>카운티에서</a:t>
            </a:r>
            <a:r>
              <a:rPr lang="ko-KR" altLang="en-US" sz="2400" dirty="0"/>
              <a:t> 위스키를 만들어서 팔았던 데서 </a:t>
            </a:r>
            <a:r>
              <a:rPr lang="ko-KR" altLang="en-US" sz="2400" dirty="0" smtClean="0"/>
              <a:t>유래한다고</a:t>
            </a:r>
            <a:endParaRPr lang="en-US" altLang="ko-KR" sz="2400" dirty="0" smtClean="0"/>
          </a:p>
          <a:p>
            <a:pPr lvl="1">
              <a:lnSpc>
                <a:spcPct val="110000"/>
              </a:lnSpc>
            </a:pPr>
            <a:r>
              <a:rPr lang="en-US" altLang="ko-KR" sz="1800" dirty="0" smtClean="0"/>
              <a:t> </a:t>
            </a:r>
            <a:r>
              <a:rPr lang="ko-KR" altLang="en-US" sz="1800" dirty="0"/>
              <a:t>미국에서 </a:t>
            </a:r>
            <a:r>
              <a:rPr lang="ko-KR" altLang="en-US" sz="1800" dirty="0" smtClean="0"/>
              <a:t>제조되어야 하며</a:t>
            </a:r>
            <a:endParaRPr lang="en-US" altLang="ko-KR" sz="1800" dirty="0" smtClean="0"/>
          </a:p>
          <a:p>
            <a:pPr lvl="1">
              <a:lnSpc>
                <a:spcPct val="110000"/>
              </a:lnSpc>
            </a:pPr>
            <a:r>
              <a:rPr lang="ko-KR" altLang="en-US" sz="1800" dirty="0" smtClean="0"/>
              <a:t>최소 </a:t>
            </a:r>
            <a:r>
              <a:rPr lang="en-US" altLang="ko-KR" sz="1800" dirty="0"/>
              <a:t>51% </a:t>
            </a:r>
            <a:r>
              <a:rPr lang="ko-KR" altLang="en-US" sz="1800" dirty="0"/>
              <a:t>이상의 옥수수를 증류에 </a:t>
            </a:r>
            <a:r>
              <a:rPr lang="ko-KR" altLang="en-US" sz="1800" dirty="0" err="1" smtClean="0"/>
              <a:t>사용할것</a:t>
            </a:r>
            <a:endParaRPr lang="en-US" altLang="ko-KR" sz="1800" dirty="0" smtClean="0"/>
          </a:p>
          <a:p>
            <a:pPr lvl="1">
              <a:lnSpc>
                <a:spcPct val="110000"/>
              </a:lnSpc>
            </a:pPr>
            <a:r>
              <a:rPr lang="ko-KR" altLang="en-US" sz="1800" dirty="0" smtClean="0"/>
              <a:t>반드시 </a:t>
            </a:r>
            <a:r>
              <a:rPr lang="ko-KR" altLang="en-US" sz="1800" dirty="0"/>
              <a:t>불에 태운 새 </a:t>
            </a:r>
            <a:r>
              <a:rPr lang="ko-KR" altLang="en-US" sz="1800" dirty="0" err="1"/>
              <a:t>오크통을</a:t>
            </a:r>
            <a:r>
              <a:rPr lang="ko-KR" altLang="en-US" sz="1800" dirty="0"/>
              <a:t> </a:t>
            </a:r>
            <a:r>
              <a:rPr lang="ko-KR" altLang="en-US" sz="1800" dirty="0" err="1" smtClean="0"/>
              <a:t>이용할것</a:t>
            </a:r>
            <a:endParaRPr lang="en-US" altLang="ko-KR" sz="1800" dirty="0" smtClean="0"/>
          </a:p>
          <a:p>
            <a:pPr lvl="1">
              <a:lnSpc>
                <a:spcPct val="110000"/>
              </a:lnSpc>
            </a:pPr>
            <a:r>
              <a:rPr lang="ko-KR" altLang="en-US" sz="1800" dirty="0" err="1" smtClean="0"/>
              <a:t>증류시</a:t>
            </a:r>
            <a:r>
              <a:rPr lang="ko-KR" altLang="en-US" sz="1800" dirty="0" smtClean="0"/>
              <a:t> </a:t>
            </a:r>
            <a:r>
              <a:rPr lang="ko-KR" altLang="en-US" sz="1800" dirty="0"/>
              <a:t>알코올 도수가 </a:t>
            </a:r>
            <a:r>
              <a:rPr lang="en-US" altLang="ko-KR" sz="1800" dirty="0"/>
              <a:t>160</a:t>
            </a:r>
            <a:r>
              <a:rPr lang="ko-KR" altLang="en-US" sz="1800" dirty="0" err="1"/>
              <a:t>프루프</a:t>
            </a:r>
            <a:r>
              <a:rPr lang="en-US" altLang="ko-KR" sz="1800" dirty="0"/>
              <a:t>(80%) </a:t>
            </a:r>
            <a:r>
              <a:rPr lang="ko-KR" altLang="en-US" sz="1800" dirty="0"/>
              <a:t>를 넘지 </a:t>
            </a:r>
            <a:r>
              <a:rPr lang="ko-KR" altLang="en-US" sz="1800" dirty="0" err="1" smtClean="0"/>
              <a:t>않을것</a:t>
            </a:r>
            <a:endParaRPr lang="en-US" altLang="ko-KR" sz="1800" dirty="0" smtClean="0"/>
          </a:p>
          <a:p>
            <a:pPr lvl="1">
              <a:lnSpc>
                <a:spcPct val="110000"/>
              </a:lnSpc>
            </a:pPr>
            <a:r>
              <a:rPr lang="ko-KR" altLang="en-US" sz="1800" dirty="0" smtClean="0"/>
              <a:t>숙성을 </a:t>
            </a:r>
            <a:r>
              <a:rPr lang="ko-KR" altLang="en-US" sz="1800" dirty="0"/>
              <a:t>위해 </a:t>
            </a:r>
            <a:r>
              <a:rPr lang="ko-KR" altLang="en-US" sz="1800" dirty="0" err="1"/>
              <a:t>오크통에</a:t>
            </a:r>
            <a:r>
              <a:rPr lang="ko-KR" altLang="en-US" sz="1800" dirty="0"/>
              <a:t> 최초 </a:t>
            </a:r>
            <a:r>
              <a:rPr lang="ko-KR" altLang="en-US" sz="1800" dirty="0" err="1"/>
              <a:t>봉입시</a:t>
            </a:r>
            <a:r>
              <a:rPr lang="ko-KR" altLang="en-US" sz="1800" dirty="0"/>
              <a:t> 알코올 도수는 </a:t>
            </a:r>
            <a:r>
              <a:rPr lang="en-US" altLang="ko-KR" sz="1800" dirty="0"/>
              <a:t>125</a:t>
            </a:r>
            <a:r>
              <a:rPr lang="ko-KR" altLang="en-US" sz="1800" dirty="0" err="1"/>
              <a:t>프루프</a:t>
            </a:r>
            <a:r>
              <a:rPr lang="ko-KR" altLang="en-US" sz="1800" dirty="0"/>
              <a:t> </a:t>
            </a:r>
            <a:r>
              <a:rPr lang="en-US" altLang="ko-KR" sz="1800" dirty="0"/>
              <a:t>(62.5%) </a:t>
            </a:r>
            <a:r>
              <a:rPr lang="ko-KR" altLang="en-US" sz="1800" dirty="0"/>
              <a:t>를 넘지 </a:t>
            </a:r>
            <a:r>
              <a:rPr lang="ko-KR" altLang="en-US" sz="1800" dirty="0" err="1" smtClean="0"/>
              <a:t>않을것</a:t>
            </a:r>
            <a:endParaRPr lang="en-US" altLang="ko-KR" sz="1800" dirty="0" smtClean="0"/>
          </a:p>
          <a:p>
            <a:pPr lvl="1">
              <a:lnSpc>
                <a:spcPct val="110000"/>
              </a:lnSpc>
            </a:pPr>
            <a:r>
              <a:rPr lang="ko-KR" altLang="en-US" sz="1800" dirty="0" err="1" smtClean="0"/>
              <a:t>오크통을</a:t>
            </a:r>
            <a:r>
              <a:rPr lang="ko-KR" altLang="en-US" sz="1800" dirty="0" smtClean="0"/>
              <a:t> </a:t>
            </a:r>
            <a:r>
              <a:rPr lang="ko-KR" altLang="en-US" sz="1800" dirty="0"/>
              <a:t>개방하고 병에 </a:t>
            </a:r>
            <a:r>
              <a:rPr lang="ko-KR" altLang="en-US" sz="1800" dirty="0" err="1"/>
              <a:t>봉입시</a:t>
            </a:r>
            <a:r>
              <a:rPr lang="ko-KR" altLang="en-US" sz="1800" dirty="0"/>
              <a:t> 위스키 도수가 </a:t>
            </a:r>
            <a:r>
              <a:rPr lang="en-US" altLang="ko-KR" sz="1800" dirty="0"/>
              <a:t>80</a:t>
            </a:r>
            <a:r>
              <a:rPr lang="ko-KR" altLang="en-US" sz="1800" dirty="0" err="1"/>
              <a:t>프루프</a:t>
            </a:r>
            <a:r>
              <a:rPr lang="ko-KR" altLang="en-US" sz="1800" dirty="0"/>
              <a:t> </a:t>
            </a:r>
            <a:r>
              <a:rPr lang="en-US" altLang="ko-KR" sz="1800" dirty="0"/>
              <a:t>(40%) </a:t>
            </a:r>
            <a:r>
              <a:rPr lang="ko-KR" altLang="en-US" sz="1800" dirty="0"/>
              <a:t>를 </a:t>
            </a:r>
            <a:r>
              <a:rPr lang="ko-KR" altLang="en-US" sz="1800" dirty="0" err="1"/>
              <a:t>넘길것</a:t>
            </a:r>
            <a:r>
              <a:rPr lang="en-US" altLang="ko-KR" sz="1800" dirty="0"/>
              <a:t>.</a:t>
            </a:r>
            <a:endParaRPr lang="ko-KR" altLang="en-US" sz="1800" dirty="0"/>
          </a:p>
        </p:txBody>
      </p:sp>
    </p:spTree>
    <p:extLst>
      <p:ext uri="{BB962C8B-B14F-4D97-AF65-F5344CB8AC3E}">
        <p14:creationId xmlns:p14="http://schemas.microsoft.com/office/powerpoint/2010/main" val="21362772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íì¼:knobcreek.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27985" y="1027907"/>
            <a:ext cx="4139939" cy="5519919"/>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smtClean="0"/>
              <a:t>Knob Creek</a:t>
            </a:r>
            <a:endParaRPr lang="ko-KR" altLang="en-US" dirty="0"/>
          </a:p>
        </p:txBody>
      </p:sp>
      <p:sp>
        <p:nvSpPr>
          <p:cNvPr id="4" name="내용 개체 틀 3"/>
          <p:cNvSpPr>
            <a:spLocks noGrp="1"/>
          </p:cNvSpPr>
          <p:nvPr>
            <p:ph idx="1"/>
          </p:nvPr>
        </p:nvSpPr>
        <p:spPr>
          <a:xfrm>
            <a:off x="628650" y="1825625"/>
            <a:ext cx="5094418" cy="4351338"/>
          </a:xfrm>
        </p:spPr>
        <p:txBody>
          <a:bodyPr/>
          <a:lstStyle/>
          <a:p>
            <a:r>
              <a:rPr lang="en-US" altLang="ko-KR" dirty="0" smtClean="0"/>
              <a:t>Jim Beam</a:t>
            </a:r>
            <a:r>
              <a:rPr lang="ko-KR" altLang="en-US" dirty="0" smtClean="0"/>
              <a:t>의 고급 </a:t>
            </a:r>
            <a:r>
              <a:rPr lang="ko-KR" altLang="en-US" dirty="0" err="1" smtClean="0"/>
              <a:t>버본</a:t>
            </a:r>
            <a:r>
              <a:rPr lang="ko-KR" altLang="en-US" dirty="0" smtClean="0"/>
              <a:t> 위스키 </a:t>
            </a:r>
            <a:endParaRPr lang="en-US" altLang="ko-KR" dirty="0" smtClean="0"/>
          </a:p>
          <a:p>
            <a:r>
              <a:rPr lang="en-US" altLang="ko-KR" dirty="0" smtClean="0"/>
              <a:t>9</a:t>
            </a:r>
            <a:r>
              <a:rPr lang="ko-KR" altLang="en-US" dirty="0" smtClean="0"/>
              <a:t>년 숙성</a:t>
            </a:r>
            <a:endParaRPr lang="ko-KR" altLang="en-US" dirty="0"/>
          </a:p>
        </p:txBody>
      </p:sp>
    </p:spTree>
    <p:extLst>
      <p:ext uri="{BB962C8B-B14F-4D97-AF65-F5344CB8AC3E}">
        <p14:creationId xmlns:p14="http://schemas.microsoft.com/office/powerpoint/2010/main" val="1805034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Bourbon</a:t>
            </a:r>
            <a:endParaRPr lang="ko-KR" altLang="en-US" dirty="0"/>
          </a:p>
        </p:txBody>
      </p:sp>
      <p:pic>
        <p:nvPicPr>
          <p:cNvPr id="3" name="그림 2"/>
          <p:cNvPicPr>
            <a:picLocks noChangeAspect="1"/>
          </p:cNvPicPr>
          <p:nvPr/>
        </p:nvPicPr>
        <p:blipFill rotWithShape="1">
          <a:blip r:embed="rId2" cstate="email">
            <a:extLst>
              <a:ext uri="{28A0092B-C50C-407E-A947-70E740481C1C}">
                <a14:useLocalDpi xmlns:a14="http://schemas.microsoft.com/office/drawing/2010/main"/>
              </a:ext>
            </a:extLst>
          </a:blip>
          <a:srcRect l="29529" t="9308" r="30610"/>
          <a:stretch/>
        </p:blipFill>
        <p:spPr>
          <a:xfrm>
            <a:off x="854560" y="1357183"/>
            <a:ext cx="2351218" cy="5349425"/>
          </a:xfrm>
          <a:prstGeom prst="rect">
            <a:avLst/>
          </a:prstGeom>
        </p:spPr>
      </p:pic>
      <p:sp>
        <p:nvSpPr>
          <p:cNvPr id="6" name="직사각형 5"/>
          <p:cNvSpPr/>
          <p:nvPr/>
        </p:nvSpPr>
        <p:spPr>
          <a:xfrm>
            <a:off x="3725171" y="1818989"/>
            <a:ext cx="4572000" cy="4154984"/>
          </a:xfrm>
          <a:prstGeom prst="rect">
            <a:avLst/>
          </a:prstGeom>
        </p:spPr>
        <p:txBody>
          <a:bodyPr>
            <a:spAutoFit/>
          </a:bodyPr>
          <a:lstStyle/>
          <a:p>
            <a:r>
              <a:rPr lang="en-US" altLang="ko-KR" sz="2400" dirty="0"/>
              <a:t>Most Costco booze fans speculate that this 7-year-old bourbon comes from the Jim Beam distillery, so you can think of it as a budget Black Label or Knob Creek. It may not deliver the quite same smooth caramel and oak flavors bourbon aficionados seek, but the 103-proof bottle will certainly stand up in an Old Fashioned or Manhattan.</a:t>
            </a:r>
          </a:p>
          <a:p>
            <a:endParaRPr lang="en-US" altLang="ko-KR" sz="2400" dirty="0"/>
          </a:p>
        </p:txBody>
      </p:sp>
    </p:spTree>
    <p:extLst>
      <p:ext uri="{BB962C8B-B14F-4D97-AF65-F5344CB8AC3E}">
        <p14:creationId xmlns:p14="http://schemas.microsoft.com/office/powerpoint/2010/main" val="383080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Tennessee</a:t>
            </a:r>
            <a:r>
              <a:rPr lang="ko-KR" altLang="en-US" dirty="0" smtClean="0"/>
              <a:t> </a:t>
            </a:r>
            <a:r>
              <a:rPr lang="en-US" altLang="ko-KR" dirty="0" smtClean="0"/>
              <a:t>Whiskey</a:t>
            </a:r>
            <a:endParaRPr lang="ko-KR" altLang="en-US" dirty="0"/>
          </a:p>
        </p:txBody>
      </p:sp>
      <p:sp>
        <p:nvSpPr>
          <p:cNvPr id="3" name="내용 개체 틀 2"/>
          <p:cNvSpPr>
            <a:spLocks noGrp="1"/>
          </p:cNvSpPr>
          <p:nvPr>
            <p:ph idx="1"/>
          </p:nvPr>
        </p:nvSpPr>
        <p:spPr>
          <a:xfrm>
            <a:off x="393581" y="1772315"/>
            <a:ext cx="8121769" cy="4351338"/>
          </a:xfrm>
        </p:spPr>
        <p:txBody>
          <a:bodyPr>
            <a:normAutofit fontScale="70000" lnSpcReduction="20000"/>
          </a:bodyPr>
          <a:lstStyle/>
          <a:p>
            <a:pPr>
              <a:lnSpc>
                <a:spcPct val="120000"/>
              </a:lnSpc>
            </a:pPr>
            <a:r>
              <a:rPr lang="ko-KR" altLang="en-US" dirty="0"/>
              <a:t>미국 </a:t>
            </a:r>
            <a:r>
              <a:rPr lang="ko-KR" altLang="en-US" dirty="0" err="1"/>
              <a:t>테네시</a:t>
            </a:r>
            <a:r>
              <a:rPr lang="ko-KR" altLang="en-US" dirty="0"/>
              <a:t> 주에서 태어난 위스키로 스트레이트 </a:t>
            </a:r>
            <a:r>
              <a:rPr lang="ko-KR" altLang="en-US" dirty="0" err="1"/>
              <a:t>버번의</a:t>
            </a:r>
            <a:r>
              <a:rPr lang="ko-KR" altLang="en-US" dirty="0"/>
              <a:t> 일종으로 분류되기도 한다</a:t>
            </a:r>
            <a:r>
              <a:rPr lang="en-US" altLang="ko-KR" dirty="0"/>
              <a:t>. </a:t>
            </a:r>
          </a:p>
          <a:p>
            <a:pPr>
              <a:lnSpc>
                <a:spcPct val="120000"/>
              </a:lnSpc>
            </a:pPr>
            <a:r>
              <a:rPr lang="ko-KR" altLang="en-US" dirty="0"/>
              <a:t>기본적으로 </a:t>
            </a:r>
            <a:r>
              <a:rPr lang="ko-KR" altLang="en-US" dirty="0" err="1"/>
              <a:t>버번</a:t>
            </a:r>
            <a:r>
              <a:rPr lang="ko-KR" altLang="en-US" dirty="0"/>
              <a:t> 위스키와 같으나</a:t>
            </a:r>
            <a:r>
              <a:rPr lang="en-US" altLang="ko-KR" dirty="0"/>
              <a:t>, </a:t>
            </a:r>
            <a:r>
              <a:rPr lang="ko-KR" altLang="en-US" dirty="0"/>
              <a:t>증류 후 단풍나무 숯 여과 과정을 거친다</a:t>
            </a:r>
            <a:r>
              <a:rPr lang="en-US" altLang="ko-KR" dirty="0"/>
              <a:t>. </a:t>
            </a:r>
            <a:r>
              <a:rPr lang="ko-KR" altLang="en-US" dirty="0"/>
              <a:t>덕분에 </a:t>
            </a:r>
            <a:r>
              <a:rPr lang="ko-KR" altLang="en-US" dirty="0" err="1"/>
              <a:t>버번</a:t>
            </a:r>
            <a:r>
              <a:rPr lang="ko-KR" altLang="en-US" dirty="0"/>
              <a:t> 위스키에 비해 </a:t>
            </a:r>
            <a:r>
              <a:rPr lang="ko-KR" altLang="en-US" dirty="0" err="1"/>
              <a:t>스파이시함이</a:t>
            </a:r>
            <a:r>
              <a:rPr lang="ko-KR" altLang="en-US" dirty="0"/>
              <a:t> 덜하고 특유의 풍미가 있다</a:t>
            </a:r>
            <a:r>
              <a:rPr lang="en-US" altLang="ko-KR" dirty="0"/>
              <a:t>.</a:t>
            </a:r>
          </a:p>
          <a:p>
            <a:pPr>
              <a:lnSpc>
                <a:spcPct val="120000"/>
              </a:lnSpc>
            </a:pPr>
            <a:r>
              <a:rPr lang="ko-KR" altLang="en-US" dirty="0" err="1"/>
              <a:t>테네시</a:t>
            </a:r>
            <a:r>
              <a:rPr lang="ko-KR" altLang="en-US" dirty="0"/>
              <a:t> 주에서만 </a:t>
            </a:r>
            <a:r>
              <a:rPr lang="ko-KR" altLang="en-US" dirty="0" err="1"/>
              <a:t>생산되야</a:t>
            </a:r>
            <a:r>
              <a:rPr lang="ko-KR" altLang="en-US" dirty="0"/>
              <a:t> 함</a:t>
            </a:r>
          </a:p>
          <a:p>
            <a:pPr>
              <a:lnSpc>
                <a:spcPct val="120000"/>
              </a:lnSpc>
            </a:pPr>
            <a:r>
              <a:rPr lang="en-US" altLang="ko-KR" dirty="0"/>
              <a:t>51% </a:t>
            </a:r>
            <a:r>
              <a:rPr lang="ko-KR" altLang="en-US" dirty="0"/>
              <a:t>이상의 옥수수를 증류에 사용할 것</a:t>
            </a:r>
          </a:p>
          <a:p>
            <a:pPr>
              <a:lnSpc>
                <a:spcPct val="120000"/>
              </a:lnSpc>
            </a:pPr>
            <a:r>
              <a:rPr lang="ko-KR" altLang="en-US" dirty="0"/>
              <a:t>숙성 시에는 반드시 불에 태운 새 </a:t>
            </a:r>
            <a:r>
              <a:rPr lang="ko-KR" altLang="en-US" dirty="0" err="1"/>
              <a:t>오크통을</a:t>
            </a:r>
            <a:r>
              <a:rPr lang="ko-KR" altLang="en-US" dirty="0"/>
              <a:t> 사용</a:t>
            </a:r>
          </a:p>
          <a:p>
            <a:pPr>
              <a:lnSpc>
                <a:spcPct val="120000"/>
              </a:lnSpc>
            </a:pPr>
            <a:r>
              <a:rPr lang="ko-KR" altLang="en-US" dirty="0"/>
              <a:t>알코올 도수의 제한</a:t>
            </a:r>
          </a:p>
          <a:p>
            <a:pPr>
              <a:lnSpc>
                <a:spcPct val="120000"/>
              </a:lnSpc>
            </a:pPr>
            <a:r>
              <a:rPr lang="ko-KR" altLang="en-US" b="1" dirty="0"/>
              <a:t>링컨 카운티 </a:t>
            </a:r>
            <a:r>
              <a:rPr lang="ko-KR" altLang="en-US" b="1" dirty="0" smtClean="0"/>
              <a:t>작업</a:t>
            </a:r>
            <a:r>
              <a:rPr lang="en-US" altLang="ko-KR" b="1" dirty="0" smtClean="0"/>
              <a:t>(</a:t>
            </a:r>
            <a:r>
              <a:rPr lang="ko-KR" altLang="en-US" b="1" dirty="0"/>
              <a:t>단풍나무 숯 여과</a:t>
            </a:r>
            <a:r>
              <a:rPr lang="en-US" altLang="ko-KR" b="1" dirty="0" smtClean="0"/>
              <a:t>)</a:t>
            </a:r>
            <a:r>
              <a:rPr lang="ko-KR" altLang="en-US" b="1" dirty="0" smtClean="0"/>
              <a:t>을 </a:t>
            </a:r>
            <a:r>
              <a:rPr lang="ko-KR" altLang="en-US" b="1" dirty="0"/>
              <a:t>할 것</a:t>
            </a:r>
            <a:r>
              <a:rPr lang="en-US" altLang="ko-KR" b="1" dirty="0"/>
              <a:t>.</a:t>
            </a:r>
            <a:r>
              <a:rPr lang="ko-KR" altLang="en-US" dirty="0"/>
              <a:t> 단 </a:t>
            </a:r>
            <a:r>
              <a:rPr lang="ko-KR" altLang="en-US" dirty="0" err="1"/>
              <a:t>벤자민</a:t>
            </a:r>
            <a:r>
              <a:rPr lang="ko-KR" altLang="en-US" dirty="0"/>
              <a:t> </a:t>
            </a:r>
            <a:r>
              <a:rPr lang="ko-KR" altLang="en-US" dirty="0" err="1"/>
              <a:t>프리차드</a:t>
            </a:r>
            <a:r>
              <a:rPr lang="en-US" altLang="ko-KR" dirty="0"/>
              <a:t>(Benjamin Prichard)</a:t>
            </a:r>
            <a:r>
              <a:rPr lang="ko-KR" altLang="en-US" dirty="0"/>
              <a:t>의 경우 예외</a:t>
            </a:r>
          </a:p>
          <a:p>
            <a:pPr>
              <a:lnSpc>
                <a:spcPct val="120000"/>
              </a:lnSpc>
            </a:pPr>
            <a:endParaRPr lang="en-US" altLang="ko-KR" dirty="0"/>
          </a:p>
          <a:p>
            <a:pPr>
              <a:lnSpc>
                <a:spcPct val="120000"/>
              </a:lnSpc>
            </a:pPr>
            <a:endParaRPr lang="ko-KR" altLang="en-US" dirty="0"/>
          </a:p>
        </p:txBody>
      </p:sp>
    </p:spTree>
    <p:extLst>
      <p:ext uri="{BB962C8B-B14F-4D97-AF65-F5344CB8AC3E}">
        <p14:creationId xmlns:p14="http://schemas.microsoft.com/office/powerpoint/2010/main" val="1858034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Jack Daniel’s</a:t>
            </a:r>
            <a:endParaRPr lang="ko-KR" altLang="en-US" dirty="0"/>
          </a:p>
        </p:txBody>
      </p:sp>
      <p:sp>
        <p:nvSpPr>
          <p:cNvPr id="3" name="내용 개체 틀 2"/>
          <p:cNvSpPr>
            <a:spLocks noGrp="1"/>
          </p:cNvSpPr>
          <p:nvPr>
            <p:ph idx="1"/>
          </p:nvPr>
        </p:nvSpPr>
        <p:spPr>
          <a:xfrm>
            <a:off x="376913" y="1820246"/>
            <a:ext cx="3937971" cy="4351338"/>
          </a:xfrm>
        </p:spPr>
        <p:txBody>
          <a:bodyPr>
            <a:normAutofit fontScale="85000" lnSpcReduction="10000"/>
          </a:bodyPr>
          <a:lstStyle/>
          <a:p>
            <a:pPr>
              <a:lnSpc>
                <a:spcPct val="120000"/>
              </a:lnSpc>
            </a:pPr>
            <a:r>
              <a:rPr lang="ko-KR" altLang="en-US" dirty="0" smtClean="0"/>
              <a:t>증류한 </a:t>
            </a:r>
            <a:r>
              <a:rPr lang="ko-KR" altLang="en-US" dirty="0"/>
              <a:t>주정을 </a:t>
            </a:r>
            <a:r>
              <a:rPr lang="ko-KR" altLang="en-US" dirty="0" err="1"/>
              <a:t>오크통에</a:t>
            </a:r>
            <a:r>
              <a:rPr lang="ko-KR" altLang="en-US" dirty="0"/>
              <a:t> </a:t>
            </a:r>
            <a:r>
              <a:rPr lang="ko-KR" altLang="en-US" dirty="0" err="1"/>
              <a:t>숙성시키기</a:t>
            </a:r>
            <a:r>
              <a:rPr lang="ko-KR" altLang="en-US" dirty="0"/>
              <a:t> 전에</a:t>
            </a:r>
            <a:r>
              <a:rPr lang="en-US" altLang="ko-KR" dirty="0"/>
              <a:t>, </a:t>
            </a:r>
            <a:r>
              <a:rPr lang="ko-KR" altLang="en-US" dirty="0"/>
              <a:t>사탕단풍나무 숯으로 채운 </a:t>
            </a:r>
            <a:r>
              <a:rPr lang="en-US" altLang="ko-KR" dirty="0"/>
              <a:t>3</a:t>
            </a:r>
            <a:r>
              <a:rPr lang="ko-KR" altLang="en-US" dirty="0"/>
              <a:t>미터 길이의 필터를 통과시키는 </a:t>
            </a:r>
            <a:r>
              <a:rPr lang="ko-KR" altLang="en-US" dirty="0" err="1"/>
              <a:t>목탄숙성법</a:t>
            </a:r>
            <a:r>
              <a:rPr lang="en-US" altLang="ko-KR" dirty="0"/>
              <a:t>(</a:t>
            </a:r>
            <a:r>
              <a:rPr lang="ko-KR" altLang="en-US" dirty="0" err="1"/>
              <a:t>챠콜</a:t>
            </a:r>
            <a:r>
              <a:rPr lang="ko-KR" altLang="en-US" dirty="0"/>
              <a:t> </a:t>
            </a:r>
            <a:r>
              <a:rPr lang="ko-KR" altLang="en-US" dirty="0" err="1"/>
              <a:t>멜로윙</a:t>
            </a:r>
            <a:r>
              <a:rPr lang="en-US" altLang="ko-KR" dirty="0"/>
              <a:t>) </a:t>
            </a:r>
            <a:r>
              <a:rPr lang="ko-KR" altLang="en-US" dirty="0" smtClean="0"/>
              <a:t>여과 과정을 </a:t>
            </a:r>
            <a:r>
              <a:rPr lang="ko-KR" altLang="en-US" dirty="0"/>
              <a:t>거친다는 데 있다</a:t>
            </a:r>
            <a:r>
              <a:rPr lang="en-US" altLang="ko-KR" dirty="0"/>
              <a:t>. </a:t>
            </a:r>
            <a:r>
              <a:rPr lang="ko-KR" altLang="en-US" dirty="0"/>
              <a:t>이 과정에서 단풍나무 특유의 향이 배어 잭 </a:t>
            </a:r>
            <a:r>
              <a:rPr lang="ko-KR" altLang="en-US" dirty="0" err="1"/>
              <a:t>다니엘스</a:t>
            </a:r>
            <a:r>
              <a:rPr lang="ko-KR" altLang="en-US" dirty="0"/>
              <a:t> 특유의 원숙한 풍미를 가지게 되는 것이다</a:t>
            </a:r>
          </a:p>
        </p:txBody>
      </p:sp>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14884" y="2232242"/>
            <a:ext cx="4322439" cy="3426249"/>
          </a:xfrm>
          <a:prstGeom prst="rect">
            <a:avLst/>
          </a:prstGeom>
        </p:spPr>
      </p:pic>
    </p:spTree>
    <p:extLst>
      <p:ext uri="{BB962C8B-B14F-4D97-AF65-F5344CB8AC3E}">
        <p14:creationId xmlns:p14="http://schemas.microsoft.com/office/powerpoint/2010/main" val="3345025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Canadian Whiskey</a:t>
            </a:r>
            <a:endParaRPr lang="ko-KR" altLang="en-US" dirty="0"/>
          </a:p>
        </p:txBody>
      </p:sp>
      <p:sp>
        <p:nvSpPr>
          <p:cNvPr id="3" name="내용 개체 틀 2"/>
          <p:cNvSpPr>
            <a:spLocks noGrp="1"/>
          </p:cNvSpPr>
          <p:nvPr>
            <p:ph idx="1"/>
          </p:nvPr>
        </p:nvSpPr>
        <p:spPr>
          <a:xfrm>
            <a:off x="607952" y="1369129"/>
            <a:ext cx="7804528" cy="4911631"/>
          </a:xfrm>
        </p:spPr>
        <p:txBody>
          <a:bodyPr>
            <a:normAutofit fontScale="92500" lnSpcReduction="20000"/>
          </a:bodyPr>
          <a:lstStyle/>
          <a:p>
            <a:pPr>
              <a:lnSpc>
                <a:spcPct val="120000"/>
              </a:lnSpc>
            </a:pPr>
            <a:r>
              <a:rPr lang="ko-KR" altLang="en-US" dirty="0"/>
              <a:t>스타일은 대체로 </a:t>
            </a:r>
            <a:r>
              <a:rPr lang="ko-KR" altLang="en-US" dirty="0" err="1"/>
              <a:t>버번</a:t>
            </a:r>
            <a:r>
              <a:rPr lang="ko-KR" altLang="en-US" dirty="0"/>
              <a:t> 위스키와 유사하지만</a:t>
            </a:r>
            <a:r>
              <a:rPr lang="en-US" altLang="ko-KR" dirty="0"/>
              <a:t>, </a:t>
            </a:r>
            <a:r>
              <a:rPr lang="ko-KR" altLang="en-US" dirty="0"/>
              <a:t>깊은 맛과 고급스러운 향을 추구한다기보다는 </a:t>
            </a:r>
            <a:r>
              <a:rPr lang="ko-KR" altLang="en-US" dirty="0" smtClean="0"/>
              <a:t>쉽고 저렴하게 구할 수 있다는데 있다</a:t>
            </a:r>
            <a:r>
              <a:rPr lang="en-US" altLang="ko-KR" dirty="0" smtClean="0"/>
              <a:t>.</a:t>
            </a:r>
          </a:p>
          <a:p>
            <a:pPr>
              <a:lnSpc>
                <a:spcPct val="120000"/>
              </a:lnSpc>
            </a:pPr>
            <a:r>
              <a:rPr lang="ko-KR" altLang="en-US" dirty="0" smtClean="0"/>
              <a:t>거의 </a:t>
            </a:r>
            <a:r>
              <a:rPr lang="ko-KR" altLang="en-US" dirty="0"/>
              <a:t>모든 위스키가 </a:t>
            </a:r>
            <a:r>
              <a:rPr lang="ko-KR" altLang="en-US" dirty="0" err="1"/>
              <a:t>블렌디드</a:t>
            </a:r>
            <a:r>
              <a:rPr lang="ko-KR" altLang="en-US" dirty="0"/>
              <a:t> 위스키이며</a:t>
            </a:r>
            <a:r>
              <a:rPr lang="en-US" altLang="ko-KR" dirty="0"/>
              <a:t>, </a:t>
            </a:r>
            <a:r>
              <a:rPr lang="ko-KR" altLang="en-US" dirty="0"/>
              <a:t>귀리</a:t>
            </a:r>
            <a:r>
              <a:rPr lang="en-US" altLang="ko-KR" dirty="0"/>
              <a:t>(Rye)</a:t>
            </a:r>
            <a:r>
              <a:rPr lang="ko-KR" altLang="en-US" dirty="0"/>
              <a:t>함량이 미국보다 대체로 높은 편이다</a:t>
            </a:r>
            <a:r>
              <a:rPr lang="en-US" altLang="ko-KR" dirty="0"/>
              <a:t>. </a:t>
            </a:r>
            <a:r>
              <a:rPr lang="ko-KR" altLang="en-US" dirty="0"/>
              <a:t>물론 미국과 마찬가지로 옥수수와 보리도 많이 쓰인다</a:t>
            </a:r>
            <a:r>
              <a:rPr lang="en-US" altLang="ko-KR" dirty="0"/>
              <a:t>. </a:t>
            </a:r>
            <a:endParaRPr lang="en-US" altLang="ko-KR" dirty="0" smtClean="0"/>
          </a:p>
          <a:p>
            <a:pPr>
              <a:lnSpc>
                <a:spcPct val="120000"/>
              </a:lnSpc>
            </a:pPr>
            <a:r>
              <a:rPr lang="ko-KR" altLang="en-US" dirty="0" smtClean="0"/>
              <a:t>최저 </a:t>
            </a:r>
            <a:r>
              <a:rPr lang="ko-KR" altLang="en-US" dirty="0"/>
              <a:t>숙성 연수는 </a:t>
            </a:r>
            <a:r>
              <a:rPr lang="en-US" altLang="ko-KR" dirty="0"/>
              <a:t>3</a:t>
            </a:r>
            <a:r>
              <a:rPr lang="ko-KR" altLang="en-US" dirty="0"/>
              <a:t>년이지만 보통 그 이상 숙성하는 편이며</a:t>
            </a:r>
            <a:r>
              <a:rPr lang="en-US" altLang="ko-KR" dirty="0"/>
              <a:t>, </a:t>
            </a:r>
            <a:r>
              <a:rPr lang="ko-KR" altLang="en-US" dirty="0"/>
              <a:t>높은 위도에 위치하는 특성상 장기 숙성에는 미국보다 유리한 편이다</a:t>
            </a:r>
            <a:r>
              <a:rPr lang="en-US" altLang="ko-KR" dirty="0" smtClean="0"/>
              <a:t>.</a:t>
            </a:r>
          </a:p>
          <a:p>
            <a:pPr>
              <a:lnSpc>
                <a:spcPct val="120000"/>
              </a:lnSpc>
            </a:pPr>
            <a:r>
              <a:rPr lang="ko-KR" altLang="en-US" dirty="0" err="1" smtClean="0"/>
              <a:t>카나디언</a:t>
            </a:r>
            <a:r>
              <a:rPr lang="ko-KR" altLang="en-US" dirty="0" smtClean="0"/>
              <a:t> 위스키는 미국의 </a:t>
            </a:r>
            <a:r>
              <a:rPr lang="ko-KR" altLang="en-US" dirty="0" err="1"/>
              <a:t>금주령이</a:t>
            </a:r>
            <a:r>
              <a:rPr lang="ko-KR" altLang="en-US" dirty="0"/>
              <a:t> 해제되면서 </a:t>
            </a:r>
            <a:r>
              <a:rPr lang="ko-KR" altLang="en-US" dirty="0" smtClean="0"/>
              <a:t>한 때 미국시장을 </a:t>
            </a:r>
            <a:r>
              <a:rPr lang="ko-KR" altLang="en-US" dirty="0"/>
              <a:t>석권한 위스키다</a:t>
            </a:r>
            <a:r>
              <a:rPr lang="en-US" altLang="ko-KR" dirty="0"/>
              <a:t>.</a:t>
            </a:r>
            <a:endParaRPr lang="ko-KR" altLang="en-US" dirty="0"/>
          </a:p>
        </p:txBody>
      </p:sp>
    </p:spTree>
    <p:extLst>
      <p:ext uri="{BB962C8B-B14F-4D97-AF65-F5344CB8AC3E}">
        <p14:creationId xmlns:p14="http://schemas.microsoft.com/office/powerpoint/2010/main" val="161249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Crown</a:t>
            </a:r>
            <a:r>
              <a:rPr lang="ko-KR" altLang="en-US" dirty="0" smtClean="0"/>
              <a:t> </a:t>
            </a:r>
            <a:r>
              <a:rPr lang="en-US" altLang="ko-KR" dirty="0" smtClean="0"/>
              <a:t>Royal</a:t>
            </a:r>
            <a:endParaRPr lang="ko-KR" altLang="en-US" dirty="0"/>
          </a:p>
        </p:txBody>
      </p:sp>
      <p:sp>
        <p:nvSpPr>
          <p:cNvPr id="3" name="내용 개체 틀 2"/>
          <p:cNvSpPr>
            <a:spLocks noGrp="1"/>
          </p:cNvSpPr>
          <p:nvPr>
            <p:ph idx="1"/>
          </p:nvPr>
        </p:nvSpPr>
        <p:spPr>
          <a:xfrm>
            <a:off x="321432" y="1500692"/>
            <a:ext cx="5326333" cy="4572000"/>
          </a:xfrm>
        </p:spPr>
        <p:txBody>
          <a:bodyPr>
            <a:noAutofit/>
          </a:bodyPr>
          <a:lstStyle/>
          <a:p>
            <a:pPr marL="0" indent="0">
              <a:lnSpc>
                <a:spcPct val="120000"/>
              </a:lnSpc>
              <a:buNone/>
            </a:pPr>
            <a:r>
              <a:rPr lang="en-US" altLang="ko-KR" sz="2400" dirty="0" smtClean="0"/>
              <a:t>1934</a:t>
            </a:r>
            <a:r>
              <a:rPr lang="ko-KR" altLang="en-US" sz="2400" dirty="0"/>
              <a:t>년 </a:t>
            </a:r>
            <a:r>
              <a:rPr lang="ko-KR" altLang="en-US" sz="2400" dirty="0" err="1" smtClean="0"/>
              <a:t>영국왕</a:t>
            </a:r>
            <a:r>
              <a:rPr lang="ko-KR" altLang="en-US" sz="2400" dirty="0" smtClean="0"/>
              <a:t> </a:t>
            </a:r>
            <a:r>
              <a:rPr lang="ko-KR" altLang="en-US" sz="2400" dirty="0" err="1"/>
              <a:t>죠지</a:t>
            </a:r>
            <a:r>
              <a:rPr lang="en-US" altLang="ko-KR" sz="2400" dirty="0"/>
              <a:t>6</a:t>
            </a:r>
            <a:r>
              <a:rPr lang="ko-KR" altLang="en-US" sz="2400" dirty="0"/>
              <a:t>세가 캐나다를 방문했을 때 그 영광을 빛내기 위해 진상한 것이 바로 크라운 </a:t>
            </a:r>
            <a:r>
              <a:rPr lang="ko-KR" altLang="en-US" sz="2400" dirty="0" err="1"/>
              <a:t>로얄이다</a:t>
            </a:r>
            <a:r>
              <a:rPr lang="en-US" altLang="ko-KR" sz="2400" dirty="0"/>
              <a:t>. </a:t>
            </a:r>
            <a:r>
              <a:rPr lang="ko-KR" altLang="en-US" sz="2400" dirty="0"/>
              <a:t>이 술은 </a:t>
            </a:r>
            <a:r>
              <a:rPr lang="ko-KR" altLang="en-US" sz="2400" dirty="0" err="1"/>
              <a:t>캐나디언</a:t>
            </a:r>
            <a:r>
              <a:rPr lang="ko-KR" altLang="en-US" sz="2400" dirty="0"/>
              <a:t> 위스키의 전반적 특징인 가벼움을 지니면서도 </a:t>
            </a:r>
            <a:r>
              <a:rPr lang="ko-KR" altLang="en-US" sz="2400" dirty="0" err="1"/>
              <a:t>과일향이</a:t>
            </a:r>
            <a:r>
              <a:rPr lang="ko-KR" altLang="en-US" sz="2400" dirty="0"/>
              <a:t> 은은하게 스며 나오며 비단같이 부드러운 맛을 내는 최고급 </a:t>
            </a:r>
            <a:r>
              <a:rPr lang="ko-KR" altLang="en-US" sz="2400" dirty="0" err="1"/>
              <a:t>블렌디드</a:t>
            </a:r>
            <a:r>
              <a:rPr lang="ko-KR" altLang="en-US" sz="2400" dirty="0"/>
              <a:t> </a:t>
            </a:r>
            <a:r>
              <a:rPr lang="ko-KR" altLang="en-US" sz="2400" dirty="0" smtClean="0"/>
              <a:t>위스키이다</a:t>
            </a:r>
            <a:r>
              <a:rPr lang="en-US" altLang="ko-KR" sz="2400" dirty="0" smtClean="0"/>
              <a:t>. </a:t>
            </a:r>
            <a:r>
              <a:rPr lang="ko-KR" altLang="en-US" sz="2400" dirty="0" smtClean="0"/>
              <a:t>주원료인 </a:t>
            </a:r>
            <a:r>
              <a:rPr lang="ko-KR" altLang="en-US" sz="2400" dirty="0"/>
              <a:t>호밀과 밀</a:t>
            </a:r>
            <a:r>
              <a:rPr lang="en-US" altLang="ko-KR" sz="2400" dirty="0"/>
              <a:t>,</a:t>
            </a:r>
            <a:r>
              <a:rPr lang="ko-KR" altLang="en-US" sz="2400" dirty="0"/>
              <a:t>옥수수를 엿기름으로 </a:t>
            </a:r>
            <a:r>
              <a:rPr lang="ko-KR" altLang="en-US" sz="2400" dirty="0" err="1"/>
              <a:t>당화시켜</a:t>
            </a:r>
            <a:r>
              <a:rPr lang="ko-KR" altLang="en-US" sz="2400" dirty="0"/>
              <a:t> 발효 후 섭씨 </a:t>
            </a:r>
            <a:r>
              <a:rPr lang="en-US" altLang="ko-KR" sz="2400" dirty="0"/>
              <a:t>95</a:t>
            </a:r>
            <a:r>
              <a:rPr lang="ko-KR" altLang="en-US" sz="2400" dirty="0" err="1"/>
              <a:t>도이하에서</a:t>
            </a:r>
            <a:r>
              <a:rPr lang="ko-KR" altLang="en-US" sz="2400" dirty="0"/>
              <a:t> 증류시켜 </a:t>
            </a:r>
            <a:r>
              <a:rPr lang="ko-KR" altLang="en-US" sz="2400" dirty="0" err="1"/>
              <a:t>오크통에서</a:t>
            </a:r>
            <a:r>
              <a:rPr lang="ko-KR" altLang="en-US" sz="2400" dirty="0"/>
              <a:t> </a:t>
            </a:r>
            <a:r>
              <a:rPr lang="en-US" altLang="ko-KR" sz="2400" dirty="0"/>
              <a:t>3-6</a:t>
            </a:r>
            <a:r>
              <a:rPr lang="ko-KR" altLang="en-US" sz="2400" dirty="0"/>
              <a:t>년을 저장</a:t>
            </a:r>
            <a:r>
              <a:rPr lang="en-US" altLang="ko-KR" sz="2400" dirty="0"/>
              <a:t>,</a:t>
            </a:r>
            <a:r>
              <a:rPr lang="ko-KR" altLang="en-US" sz="2400" dirty="0" smtClean="0"/>
              <a:t>숙성시킨다</a:t>
            </a:r>
            <a:r>
              <a:rPr lang="en-US" altLang="ko-KR" sz="2400" dirty="0"/>
              <a:t>.</a:t>
            </a:r>
            <a:r>
              <a:rPr lang="ko-KR" altLang="en-US" sz="2400" dirty="0"/>
              <a:t>알코올 함량은 </a:t>
            </a:r>
            <a:r>
              <a:rPr lang="en-US" altLang="ko-KR" sz="2400" dirty="0"/>
              <a:t>40-43</a:t>
            </a:r>
            <a:r>
              <a:rPr lang="ko-KR" altLang="en-US" sz="2400" dirty="0"/>
              <a:t>도정도 된다</a:t>
            </a:r>
          </a:p>
        </p:txBody>
      </p:sp>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1294" y="1627098"/>
            <a:ext cx="3048264" cy="4066384"/>
          </a:xfrm>
          <a:prstGeom prst="rect">
            <a:avLst/>
          </a:prstGeom>
        </p:spPr>
      </p:pic>
    </p:spTree>
    <p:extLst>
      <p:ext uri="{BB962C8B-B14F-4D97-AF65-F5344CB8AC3E}">
        <p14:creationId xmlns:p14="http://schemas.microsoft.com/office/powerpoint/2010/main" val="188571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Canadian Whisky</a:t>
            </a:r>
            <a:endParaRPr lang="ko-KR" altLang="en-US" dirty="0"/>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0662" y="2024641"/>
            <a:ext cx="4351338" cy="4351338"/>
          </a:xfrm>
          <a:prstGeom prst="rect">
            <a:avLst/>
          </a:prstGeom>
        </p:spPr>
      </p:pic>
      <p:sp>
        <p:nvSpPr>
          <p:cNvPr id="3" name="직사각형 2"/>
          <p:cNvSpPr/>
          <p:nvPr/>
        </p:nvSpPr>
        <p:spPr>
          <a:xfrm>
            <a:off x="4206240" y="2024641"/>
            <a:ext cx="4405255" cy="3785652"/>
          </a:xfrm>
          <a:prstGeom prst="rect">
            <a:avLst/>
          </a:prstGeom>
        </p:spPr>
        <p:txBody>
          <a:bodyPr wrap="square">
            <a:spAutoFit/>
          </a:bodyPr>
          <a:lstStyle/>
          <a:p>
            <a:r>
              <a:rPr lang="en-US" altLang="ko-KR" sz="2400" dirty="0"/>
              <a:t>Consider this bulk bottle a great deal for your next party. This corn-forward dram is great for mixing into big-batch cocktails. </a:t>
            </a:r>
            <a:r>
              <a:rPr lang="en-US" altLang="ko-KR" sz="2400" dirty="0" smtClean="0"/>
              <a:t>This blend </a:t>
            </a:r>
            <a:r>
              <a:rPr lang="en-US" altLang="ko-KR" sz="2400" dirty="0"/>
              <a:t>(1 percent </a:t>
            </a:r>
            <a:r>
              <a:rPr lang="en-US" altLang="ko-KR" sz="2400" dirty="0" smtClean="0"/>
              <a:t>sherry</a:t>
            </a:r>
            <a:r>
              <a:rPr lang="ko-KR" altLang="en-US" sz="2400" dirty="0" smtClean="0"/>
              <a:t> </a:t>
            </a:r>
            <a:r>
              <a:rPr lang="en-US" altLang="ko-KR" sz="2400" dirty="0" smtClean="0"/>
              <a:t>+ 95 </a:t>
            </a:r>
            <a:r>
              <a:rPr lang="en-US" altLang="ko-KR" sz="2400" dirty="0"/>
              <a:t>percent </a:t>
            </a:r>
            <a:r>
              <a:rPr lang="en-US" altLang="ko-KR" sz="2400" dirty="0" smtClean="0"/>
              <a:t>corn + 2 </a:t>
            </a:r>
            <a:r>
              <a:rPr lang="en-US" altLang="ko-KR" sz="2400" dirty="0"/>
              <a:t>percent rye +</a:t>
            </a:r>
            <a:r>
              <a:rPr lang="en-US" altLang="ko-KR" sz="2400" dirty="0" smtClean="0"/>
              <a:t> </a:t>
            </a:r>
            <a:r>
              <a:rPr lang="en-US" altLang="ko-KR" sz="2400" dirty="0"/>
              <a:t>2 percent barley) makes for a smooth, sweet whisky that wouldn't be out of place in a shot glass.</a:t>
            </a:r>
            <a:endParaRPr lang="ko-KR" altLang="en-US" sz="2400" dirty="0"/>
          </a:p>
        </p:txBody>
      </p:sp>
    </p:spTree>
    <p:extLst>
      <p:ext uri="{BB962C8B-B14F-4D97-AF65-F5344CB8AC3E}">
        <p14:creationId xmlns:p14="http://schemas.microsoft.com/office/powerpoint/2010/main" val="2610829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Rak</a:t>
            </a:r>
            <a:r>
              <a:rPr lang="en-US" altLang="ko-KR" sz="3200" b="1" dirty="0" err="1" smtClean="0"/>
              <a:t>I</a:t>
            </a:r>
            <a:endParaRPr lang="ko-KR" altLang="en-US" sz="3200" b="1" dirty="0"/>
          </a:p>
        </p:txBody>
      </p:sp>
      <p:sp>
        <p:nvSpPr>
          <p:cNvPr id="3" name="내용 개체 틀 2"/>
          <p:cNvSpPr>
            <a:spLocks noGrp="1"/>
          </p:cNvSpPr>
          <p:nvPr>
            <p:ph idx="1"/>
          </p:nvPr>
        </p:nvSpPr>
        <p:spPr>
          <a:xfrm>
            <a:off x="4340711" y="1682701"/>
            <a:ext cx="4324574" cy="4749501"/>
          </a:xfrm>
        </p:spPr>
        <p:txBody>
          <a:bodyPr>
            <a:noAutofit/>
          </a:bodyPr>
          <a:lstStyle/>
          <a:p>
            <a:pPr marL="0" indent="0">
              <a:lnSpc>
                <a:spcPct val="170000"/>
              </a:lnSpc>
              <a:buNone/>
            </a:pPr>
            <a:r>
              <a:rPr lang="ko-KR" altLang="en-US" sz="1600" dirty="0"/>
              <a:t>라크</a:t>
            </a:r>
            <a:r>
              <a:rPr lang="en-US" altLang="ko-KR" sz="1600" dirty="0"/>
              <a:t>(</a:t>
            </a:r>
            <a:r>
              <a:rPr lang="ko-KR" altLang="en-US" sz="1600" dirty="0"/>
              <a:t>터키어</a:t>
            </a:r>
            <a:r>
              <a:rPr lang="en-US" altLang="ko-KR" sz="1600" dirty="0"/>
              <a:t>: </a:t>
            </a:r>
            <a:r>
              <a:rPr lang="en-US" altLang="ko-KR" sz="1600" dirty="0" err="1" smtClean="0"/>
              <a:t>Rakı</a:t>
            </a:r>
            <a:r>
              <a:rPr lang="en-US" altLang="ko-KR" sz="1600" dirty="0"/>
              <a:t>)</a:t>
            </a:r>
            <a:r>
              <a:rPr lang="ko-KR" altLang="en-US" sz="1600" dirty="0" smtClean="0"/>
              <a:t>는 </a:t>
            </a:r>
            <a:r>
              <a:rPr lang="ko-KR" altLang="en-US" sz="1600" dirty="0"/>
              <a:t>터키의 </a:t>
            </a:r>
            <a:r>
              <a:rPr lang="ko-KR" altLang="en-US" sz="1600" dirty="0" err="1"/>
              <a:t>아니스</a:t>
            </a:r>
            <a:r>
              <a:rPr lang="ko-KR" altLang="en-US" sz="1600" dirty="0"/>
              <a:t> 향이 나는 증류주이다</a:t>
            </a:r>
            <a:r>
              <a:rPr lang="en-US" altLang="ko-KR" sz="1600" dirty="0"/>
              <a:t>. </a:t>
            </a:r>
            <a:r>
              <a:rPr lang="ko-KR" altLang="en-US" sz="1600" dirty="0"/>
              <a:t>라크에는 설탕이 들어가지 </a:t>
            </a:r>
            <a:r>
              <a:rPr lang="ko-KR" altLang="en-US" sz="1600" dirty="0" smtClean="0"/>
              <a:t>않으나 포도주를 원료로 한 증류주는 약한 </a:t>
            </a:r>
            <a:r>
              <a:rPr lang="ko-KR" altLang="en-US" sz="1600" dirty="0"/>
              <a:t>단 </a:t>
            </a:r>
            <a:r>
              <a:rPr lang="ko-KR" altLang="en-US" sz="1600" dirty="0" smtClean="0"/>
              <a:t>맛이 난다</a:t>
            </a:r>
            <a:r>
              <a:rPr lang="en-US" altLang="ko-KR" sz="1600" dirty="0"/>
              <a:t>. </a:t>
            </a:r>
            <a:endParaRPr lang="en-US" altLang="ko-KR" sz="1600" dirty="0" smtClean="0"/>
          </a:p>
          <a:p>
            <a:pPr marL="0" indent="0">
              <a:lnSpc>
                <a:spcPct val="170000"/>
              </a:lnSpc>
              <a:buNone/>
            </a:pPr>
            <a:r>
              <a:rPr lang="ko-KR" altLang="en-US" sz="1600" dirty="0" smtClean="0"/>
              <a:t>터키 </a:t>
            </a:r>
            <a:r>
              <a:rPr lang="ko-KR" altLang="en-US" sz="1600" dirty="0"/>
              <a:t>뿐만 아니라 그리스</a:t>
            </a:r>
            <a:r>
              <a:rPr lang="en-US" altLang="ko-KR" sz="1600" dirty="0"/>
              <a:t>, </a:t>
            </a:r>
            <a:r>
              <a:rPr lang="ko-KR" altLang="en-US" sz="1600" dirty="0"/>
              <a:t>이란</a:t>
            </a:r>
            <a:r>
              <a:rPr lang="en-US" altLang="ko-KR" sz="1600" dirty="0"/>
              <a:t>, </a:t>
            </a:r>
            <a:r>
              <a:rPr lang="ko-KR" altLang="en-US" sz="1600" dirty="0"/>
              <a:t>발칸 반도 등 옛 오스만 제국의 영역에서도 인기가 많은 술이다</a:t>
            </a:r>
            <a:r>
              <a:rPr lang="en-US" altLang="ko-KR" sz="1600" dirty="0"/>
              <a:t>. </a:t>
            </a:r>
            <a:r>
              <a:rPr lang="ko-KR" altLang="en-US" sz="1600" dirty="0"/>
              <a:t>라크는 주로 해산물 요리나 </a:t>
            </a:r>
            <a:r>
              <a:rPr lang="ko-KR" altLang="en-US" sz="1600" dirty="0" err="1"/>
              <a:t>메제와</a:t>
            </a:r>
            <a:r>
              <a:rPr lang="ko-KR" altLang="en-US" sz="1600" dirty="0"/>
              <a:t> 함께 먹는다</a:t>
            </a:r>
            <a:r>
              <a:rPr lang="en-US" altLang="ko-KR" sz="1600" dirty="0"/>
              <a:t>. </a:t>
            </a:r>
            <a:endParaRPr lang="en-US" altLang="ko-KR" sz="1600" dirty="0" smtClean="0"/>
          </a:p>
          <a:p>
            <a:pPr marL="0" indent="0">
              <a:lnSpc>
                <a:spcPct val="170000"/>
              </a:lnSpc>
              <a:buNone/>
            </a:pPr>
            <a:r>
              <a:rPr lang="ko-KR" altLang="en-US" sz="1600" dirty="0" smtClean="0"/>
              <a:t>이러한 </a:t>
            </a:r>
            <a:r>
              <a:rPr lang="ko-KR" altLang="en-US" sz="1600" dirty="0"/>
              <a:t>점에서 지중해 지방의 </a:t>
            </a:r>
            <a:r>
              <a:rPr lang="ko-KR" altLang="en-US" sz="1600" dirty="0" err="1"/>
              <a:t>파스티스</a:t>
            </a:r>
            <a:r>
              <a:rPr lang="en-US" altLang="ko-KR" sz="1600" dirty="0"/>
              <a:t>, </a:t>
            </a:r>
            <a:r>
              <a:rPr lang="ko-KR" altLang="en-US" sz="1600" dirty="0"/>
              <a:t>우조</a:t>
            </a:r>
            <a:r>
              <a:rPr lang="en-US" altLang="ko-KR" sz="1600" dirty="0"/>
              <a:t>, </a:t>
            </a:r>
            <a:r>
              <a:rPr lang="ko-KR" altLang="en-US" sz="1600" dirty="0" err="1"/>
              <a:t>삼부카나</a:t>
            </a:r>
            <a:r>
              <a:rPr lang="ko-KR" altLang="en-US" sz="1600" dirty="0"/>
              <a:t> 중동의 </a:t>
            </a:r>
            <a:r>
              <a:rPr lang="ko-KR" altLang="en-US" sz="1800" b="1" dirty="0" err="1"/>
              <a:t>아라크</a:t>
            </a:r>
            <a:r>
              <a:rPr lang="ko-KR" altLang="en-US" sz="1800" b="1" dirty="0"/>
              <a:t> </a:t>
            </a:r>
            <a:r>
              <a:rPr lang="ko-KR" altLang="en-US" sz="1600" dirty="0"/>
              <a:t>같은 여러 </a:t>
            </a:r>
            <a:r>
              <a:rPr lang="ko-KR" altLang="en-US" sz="1600" dirty="0" err="1" smtClean="0"/>
              <a:t>아니스</a:t>
            </a:r>
            <a:r>
              <a:rPr lang="ko-KR" altLang="en-US" sz="1600" dirty="0" smtClean="0"/>
              <a:t> 첨가 </a:t>
            </a:r>
            <a:r>
              <a:rPr lang="ko-KR" altLang="en-US" sz="1600" dirty="0" err="1" smtClean="0"/>
              <a:t>알코홀</a:t>
            </a:r>
            <a:r>
              <a:rPr lang="ko-KR" altLang="en-US" sz="1600" dirty="0" smtClean="0"/>
              <a:t> 류와 거의 같다</a:t>
            </a:r>
            <a:r>
              <a:rPr lang="en-US" altLang="ko-KR" sz="1600" dirty="0"/>
              <a:t>.</a:t>
            </a:r>
            <a:endParaRPr lang="ko-KR" altLang="en-US" sz="1600" dirty="0"/>
          </a:p>
        </p:txBody>
      </p:sp>
      <p:pic>
        <p:nvPicPr>
          <p:cNvPr id="4" name="그림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650" y="1801903"/>
            <a:ext cx="3241638" cy="4511095"/>
          </a:xfrm>
          <a:prstGeom prst="rect">
            <a:avLst/>
          </a:prstGeom>
        </p:spPr>
      </p:pic>
    </p:spTree>
    <p:extLst>
      <p:ext uri="{BB962C8B-B14F-4D97-AF65-F5344CB8AC3E}">
        <p14:creationId xmlns:p14="http://schemas.microsoft.com/office/powerpoint/2010/main" val="837283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Gin</a:t>
            </a:r>
            <a:endParaRPr lang="ko-KR" altLang="en-US" dirty="0"/>
          </a:p>
        </p:txBody>
      </p:sp>
      <p:sp>
        <p:nvSpPr>
          <p:cNvPr id="4" name="내용 개체 틀 3"/>
          <p:cNvSpPr>
            <a:spLocks noGrp="1"/>
          </p:cNvSpPr>
          <p:nvPr>
            <p:ph idx="1"/>
          </p:nvPr>
        </p:nvSpPr>
        <p:spPr/>
        <p:txBody>
          <a:bodyPr>
            <a:normAutofit fontScale="77500" lnSpcReduction="20000"/>
          </a:bodyPr>
          <a:lstStyle/>
          <a:p>
            <a:pPr>
              <a:lnSpc>
                <a:spcPct val="120000"/>
              </a:lnSpc>
            </a:pPr>
            <a:r>
              <a:rPr lang="en-US" altLang="ko-KR" dirty="0"/>
              <a:t>1680</a:t>
            </a:r>
            <a:r>
              <a:rPr lang="ko-KR" altLang="en-US" dirty="0"/>
              <a:t>년 네덜란드 의학박사 </a:t>
            </a:r>
            <a:r>
              <a:rPr lang="en-US" altLang="ko-KR" dirty="0" err="1"/>
              <a:t>Sylvius</a:t>
            </a:r>
            <a:r>
              <a:rPr lang="en-US" altLang="ko-KR" dirty="0"/>
              <a:t> de </a:t>
            </a:r>
            <a:r>
              <a:rPr lang="en-US" altLang="ko-KR" dirty="0" err="1"/>
              <a:t>Bouve</a:t>
            </a:r>
            <a:r>
              <a:rPr lang="ko-KR" altLang="en-US" dirty="0"/>
              <a:t>가 제조했다고 알려져 있다</a:t>
            </a:r>
            <a:r>
              <a:rPr lang="en-US" altLang="ko-KR" dirty="0"/>
              <a:t>.</a:t>
            </a:r>
            <a:r>
              <a:rPr lang="ko-KR" altLang="en-US" dirty="0"/>
              <a:t>동부 독일에서 활동하는 네덜란드인 선원과 </a:t>
            </a:r>
            <a:r>
              <a:rPr lang="ko-KR" altLang="en-US" dirty="0" err="1"/>
              <a:t>식민자를</a:t>
            </a:r>
            <a:r>
              <a:rPr lang="ko-KR" altLang="en-US" dirty="0"/>
              <a:t> 위하여 당시 약효가 있다고 인정받던 </a:t>
            </a:r>
            <a:r>
              <a:rPr lang="ko-KR" altLang="en-US" dirty="0" err="1"/>
              <a:t>쥬니퍼</a:t>
            </a:r>
            <a:r>
              <a:rPr lang="ko-KR" altLang="en-US" dirty="0"/>
              <a:t> 베리를 알코올에 침전시켜 증류하여 새로운 약용주를 만들었다</a:t>
            </a:r>
            <a:r>
              <a:rPr lang="en-US" altLang="ko-KR" dirty="0"/>
              <a:t>. </a:t>
            </a:r>
            <a:r>
              <a:rPr lang="ko-KR" altLang="en-US" dirty="0"/>
              <a:t>이것을 약국에서 </a:t>
            </a:r>
            <a:r>
              <a:rPr lang="ko-KR" altLang="en-US" dirty="0" err="1"/>
              <a:t>쥬니에브르라는</a:t>
            </a:r>
            <a:r>
              <a:rPr lang="ko-KR" altLang="en-US" dirty="0"/>
              <a:t> 이름을 붙여 이뇨</a:t>
            </a:r>
            <a:r>
              <a:rPr lang="en-US" altLang="ko-KR" dirty="0"/>
              <a:t>, </a:t>
            </a:r>
            <a:r>
              <a:rPr lang="ko-KR" altLang="en-US" dirty="0"/>
              <a:t>해열</a:t>
            </a:r>
            <a:r>
              <a:rPr lang="en-US" altLang="ko-KR" dirty="0"/>
              <a:t>, </a:t>
            </a:r>
            <a:r>
              <a:rPr lang="ko-KR" altLang="en-US" dirty="0"/>
              <a:t>건위에 효과가 있는 의약품으로 판매했다</a:t>
            </a:r>
            <a:r>
              <a:rPr lang="en-US" altLang="ko-KR" dirty="0"/>
              <a:t>. 1664</a:t>
            </a:r>
            <a:r>
              <a:rPr lang="ko-KR" altLang="en-US" dirty="0"/>
              <a:t>년 </a:t>
            </a:r>
            <a:r>
              <a:rPr lang="ko-KR" altLang="en-US" dirty="0" err="1"/>
              <a:t>쥬니에브르를</a:t>
            </a:r>
            <a:r>
              <a:rPr lang="ko-KR" altLang="en-US" dirty="0"/>
              <a:t> 처음 상품으로 출시한 곳이 바로 </a:t>
            </a:r>
            <a:r>
              <a:rPr lang="ko-KR" altLang="en-US" dirty="0" err="1"/>
              <a:t>리큐르로</a:t>
            </a:r>
            <a:r>
              <a:rPr lang="ko-KR" altLang="en-US" dirty="0"/>
              <a:t> 유명한 회사인 </a:t>
            </a:r>
            <a:r>
              <a:rPr lang="ko-KR" altLang="en-US" dirty="0" err="1"/>
              <a:t>볼스이다</a:t>
            </a:r>
            <a:r>
              <a:rPr lang="en-US" altLang="ko-KR" dirty="0"/>
              <a:t>.</a:t>
            </a:r>
          </a:p>
          <a:p>
            <a:pPr>
              <a:lnSpc>
                <a:spcPct val="120000"/>
              </a:lnSpc>
            </a:pPr>
            <a:r>
              <a:rPr lang="en-US" altLang="ko-KR" dirty="0"/>
              <a:t>1689</a:t>
            </a:r>
            <a:r>
              <a:rPr lang="ko-KR" altLang="en-US" dirty="0"/>
              <a:t>년 이것을 영국으로 수출하면서 큰 인기를 얻었는데</a:t>
            </a:r>
            <a:r>
              <a:rPr lang="en-US" altLang="ko-KR" dirty="0"/>
              <a:t>, </a:t>
            </a:r>
            <a:r>
              <a:rPr lang="ko-KR" altLang="en-US" dirty="0" err="1"/>
              <a:t>쥬니에브르</a:t>
            </a:r>
            <a:r>
              <a:rPr lang="en-US" altLang="ko-KR" dirty="0"/>
              <a:t>(</a:t>
            </a:r>
            <a:r>
              <a:rPr lang="en-US" altLang="ko-KR" dirty="0" err="1"/>
              <a:t>Genièvre</a:t>
            </a:r>
            <a:r>
              <a:rPr lang="en-US" altLang="ko-KR" dirty="0"/>
              <a:t>)</a:t>
            </a:r>
            <a:r>
              <a:rPr lang="ko-KR" altLang="en-US" dirty="0"/>
              <a:t>라는 이름을 제네바</a:t>
            </a:r>
            <a:r>
              <a:rPr lang="en-US" altLang="ko-KR" dirty="0"/>
              <a:t>(Geneva)</a:t>
            </a:r>
            <a:r>
              <a:rPr lang="ko-KR" altLang="en-US" dirty="0"/>
              <a:t>로 착각한 영국인들이 </a:t>
            </a:r>
            <a:r>
              <a:rPr lang="ko-KR" altLang="en-US" dirty="0" smtClean="0"/>
              <a:t>앞 글자만 </a:t>
            </a:r>
            <a:r>
              <a:rPr lang="ko-KR" altLang="en-US" dirty="0"/>
              <a:t>따서 </a:t>
            </a:r>
            <a:r>
              <a:rPr lang="en-US" altLang="ko-KR" dirty="0"/>
              <a:t>'Gen'</a:t>
            </a:r>
            <a:r>
              <a:rPr lang="ko-KR" altLang="en-US" dirty="0"/>
              <a:t>이라고 불렀고 점차 발음이 영국식으로 </a:t>
            </a:r>
            <a:r>
              <a:rPr lang="en-US" altLang="ko-KR" dirty="0"/>
              <a:t>'Gin'</a:t>
            </a:r>
            <a:r>
              <a:rPr lang="ko-KR" altLang="en-US" dirty="0"/>
              <a:t>이라고 변해 오늘날 진이 되었다</a:t>
            </a:r>
            <a:r>
              <a:rPr lang="en-US" altLang="ko-KR" dirty="0"/>
              <a:t>. </a:t>
            </a:r>
          </a:p>
          <a:p>
            <a:pPr>
              <a:lnSpc>
                <a:spcPct val="120000"/>
              </a:lnSpc>
            </a:pPr>
            <a:endParaRPr lang="ko-KR" altLang="en-US" dirty="0"/>
          </a:p>
        </p:txBody>
      </p:sp>
    </p:spTree>
    <p:extLst>
      <p:ext uri="{BB962C8B-B14F-4D97-AF65-F5344CB8AC3E}">
        <p14:creationId xmlns:p14="http://schemas.microsoft.com/office/powerpoint/2010/main" val="2104063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5985" y="1249073"/>
            <a:ext cx="2630243" cy="5106103"/>
          </a:xfrm>
          <a:prstGeom prst="rect">
            <a:avLst/>
          </a:prstGeom>
        </p:spPr>
      </p:pic>
      <p:sp>
        <p:nvSpPr>
          <p:cNvPr id="2" name="제목 1"/>
          <p:cNvSpPr>
            <a:spLocks noGrp="1"/>
          </p:cNvSpPr>
          <p:nvPr>
            <p:ph type="title"/>
          </p:nvPr>
        </p:nvSpPr>
        <p:spPr/>
        <p:txBody>
          <a:bodyPr/>
          <a:lstStyle/>
          <a:p>
            <a:r>
              <a:rPr lang="en-US" altLang="ko-KR" dirty="0" smtClean="0"/>
              <a:t>Monkey 47 - Gin</a:t>
            </a:r>
            <a:endParaRPr lang="ko-KR" altLang="en-US" dirty="0"/>
          </a:p>
        </p:txBody>
      </p:sp>
      <p:sp>
        <p:nvSpPr>
          <p:cNvPr id="3" name="직사각형 2"/>
          <p:cNvSpPr/>
          <p:nvPr/>
        </p:nvSpPr>
        <p:spPr>
          <a:xfrm>
            <a:off x="2538805" y="1249073"/>
            <a:ext cx="6325496" cy="5078313"/>
          </a:xfrm>
          <a:prstGeom prst="rect">
            <a:avLst/>
          </a:prstGeom>
        </p:spPr>
        <p:txBody>
          <a:bodyPr wrap="square">
            <a:spAutoFit/>
          </a:bodyPr>
          <a:lstStyle/>
          <a:p>
            <a:r>
              <a:rPr lang="ko-KR" altLang="en-US" dirty="0" smtClean="0"/>
              <a:t>몽키 </a:t>
            </a:r>
            <a:r>
              <a:rPr lang="en-US" altLang="ko-KR" dirty="0"/>
              <a:t>47 </a:t>
            </a:r>
            <a:r>
              <a:rPr lang="ko-KR" altLang="en-US" dirty="0"/>
              <a:t>진의 오리지날 레시피는 영국 </a:t>
            </a:r>
            <a:r>
              <a:rPr lang="en-US" altLang="ko-KR" dirty="0"/>
              <a:t>1 </a:t>
            </a:r>
            <a:r>
              <a:rPr lang="ko-KR" altLang="en-US" dirty="0" err="1"/>
              <a:t>비행단장이었던</a:t>
            </a:r>
            <a:r>
              <a:rPr lang="ko-KR" altLang="en-US" dirty="0"/>
              <a:t> </a:t>
            </a:r>
            <a:r>
              <a:rPr lang="en-US" altLang="ko-KR" dirty="0" err="1"/>
              <a:t>Mongomery</a:t>
            </a:r>
            <a:r>
              <a:rPr lang="en-US" altLang="ko-KR" dirty="0"/>
              <a:t> Collins</a:t>
            </a:r>
            <a:r>
              <a:rPr lang="ko-KR" altLang="en-US" dirty="0"/>
              <a:t>에게서 </a:t>
            </a:r>
            <a:r>
              <a:rPr lang="ko-KR" altLang="en-US" dirty="0" smtClean="0"/>
              <a:t>비롯</a:t>
            </a:r>
            <a:r>
              <a:rPr lang="en-US" altLang="ko-KR" dirty="0" smtClean="0"/>
              <a:t>.</a:t>
            </a:r>
            <a:r>
              <a:rPr lang="ko-KR" altLang="en-US" dirty="0" smtClean="0"/>
              <a:t> </a:t>
            </a:r>
            <a:r>
              <a:rPr lang="en-US" altLang="ko-KR" dirty="0" smtClean="0"/>
              <a:t>1945</a:t>
            </a:r>
            <a:r>
              <a:rPr lang="ko-KR" altLang="en-US" dirty="0"/>
              <a:t>년</a:t>
            </a:r>
            <a:r>
              <a:rPr lang="en-US" altLang="ko-KR" dirty="0"/>
              <a:t>, 2</a:t>
            </a:r>
            <a:r>
              <a:rPr lang="ko-KR" altLang="en-US" dirty="0"/>
              <a:t>차 대전 </a:t>
            </a:r>
            <a:r>
              <a:rPr lang="ko-KR" altLang="en-US" dirty="0" smtClean="0"/>
              <a:t>직후 </a:t>
            </a:r>
            <a:r>
              <a:rPr lang="ko-KR" altLang="en-US" dirty="0"/>
              <a:t>독일로 </a:t>
            </a:r>
            <a:r>
              <a:rPr lang="ko-KR" altLang="en-US" dirty="0" smtClean="0"/>
              <a:t>파견된 </a:t>
            </a:r>
            <a:r>
              <a:rPr lang="ko-KR" altLang="en-US" dirty="0"/>
              <a:t>그는 베를린 동물원을 재건하는 일을 </a:t>
            </a:r>
            <a:r>
              <a:rPr lang="ko-KR" altLang="en-US" dirty="0" smtClean="0"/>
              <a:t>하면서</a:t>
            </a:r>
            <a:r>
              <a:rPr lang="ko-KR" altLang="en-US" dirty="0"/>
              <a:t> </a:t>
            </a:r>
            <a:r>
              <a:rPr lang="en-US" altLang="ko-KR" dirty="0" smtClean="0"/>
              <a:t>Max</a:t>
            </a:r>
            <a:r>
              <a:rPr lang="ko-KR" altLang="en-US" dirty="0" smtClean="0"/>
              <a:t>라는 </a:t>
            </a:r>
            <a:r>
              <a:rPr lang="ko-KR" altLang="en-US" dirty="0"/>
              <a:t>이름의 </a:t>
            </a:r>
            <a:r>
              <a:rPr lang="en-US" altLang="ko-KR" dirty="0"/>
              <a:t>Egret Monkey</a:t>
            </a:r>
            <a:r>
              <a:rPr lang="ko-KR" altLang="en-US" dirty="0"/>
              <a:t>를 </a:t>
            </a:r>
            <a:r>
              <a:rPr lang="ko-KR" altLang="en-US" dirty="0" smtClean="0"/>
              <a:t>후원하였다</a:t>
            </a:r>
            <a:r>
              <a:rPr lang="en-US" altLang="ko-KR" dirty="0" smtClean="0"/>
              <a:t>.</a:t>
            </a:r>
            <a:r>
              <a:rPr lang="ko-KR" altLang="en-US" dirty="0"/>
              <a:t> </a:t>
            </a:r>
            <a:r>
              <a:rPr lang="ko-KR" altLang="en-US" dirty="0" smtClean="0"/>
              <a:t>그는 </a:t>
            </a:r>
            <a:r>
              <a:rPr lang="ko-KR" altLang="en-US" dirty="0"/>
              <a:t>공군을 </a:t>
            </a:r>
            <a:r>
              <a:rPr lang="ko-KR" altLang="en-US" dirty="0" smtClean="0"/>
              <a:t>제대하고 </a:t>
            </a:r>
            <a:r>
              <a:rPr lang="en-US" altLang="ko-KR" dirty="0"/>
              <a:t>Black Forest</a:t>
            </a:r>
            <a:r>
              <a:rPr lang="ko-KR" altLang="en-US" dirty="0"/>
              <a:t>에 </a:t>
            </a:r>
            <a:r>
              <a:rPr lang="ko-KR" altLang="en-US" dirty="0" smtClean="0"/>
              <a:t>“</a:t>
            </a:r>
            <a:r>
              <a:rPr lang="en-US" altLang="ko-KR" dirty="0" err="1"/>
              <a:t>Zum</a:t>
            </a:r>
            <a:r>
              <a:rPr lang="en-US" altLang="ko-KR" dirty="0"/>
              <a:t> </a:t>
            </a:r>
            <a:r>
              <a:rPr lang="en-US" altLang="ko-KR" dirty="0" err="1"/>
              <a:t>wilden</a:t>
            </a:r>
            <a:r>
              <a:rPr lang="en-US" altLang="ko-KR" dirty="0"/>
              <a:t> </a:t>
            </a:r>
            <a:r>
              <a:rPr lang="en-US" altLang="ko-KR" dirty="0" err="1"/>
              <a:t>Affen</a:t>
            </a:r>
            <a:r>
              <a:rPr lang="en-US" altLang="ko-KR" dirty="0"/>
              <a:t>” </a:t>
            </a:r>
            <a:r>
              <a:rPr lang="en-US" altLang="ko-KR" dirty="0" smtClean="0"/>
              <a:t>(to the Wild </a:t>
            </a:r>
            <a:r>
              <a:rPr lang="en-US" altLang="ko-KR" dirty="0"/>
              <a:t>Monkey)</a:t>
            </a:r>
            <a:r>
              <a:rPr lang="ko-KR" altLang="en-US" dirty="0"/>
              <a:t>라는 게스트 하우스를 </a:t>
            </a:r>
            <a:r>
              <a:rPr lang="ko-KR" altLang="en-US" dirty="0" smtClean="0"/>
              <a:t>열었고 거기서 </a:t>
            </a:r>
            <a:r>
              <a:rPr lang="en-US" altLang="ko-KR" dirty="0" smtClean="0"/>
              <a:t>Black Forest</a:t>
            </a:r>
            <a:r>
              <a:rPr lang="ko-KR" altLang="en-US" dirty="0" smtClean="0"/>
              <a:t>의 풍부한 </a:t>
            </a:r>
            <a:r>
              <a:rPr lang="ko-KR" altLang="en-US" dirty="0" err="1" smtClean="0"/>
              <a:t>로뎀</a:t>
            </a:r>
            <a:r>
              <a:rPr lang="ko-KR" altLang="en-US" dirty="0" smtClean="0"/>
              <a:t> 나무를 써서 그만의 </a:t>
            </a:r>
            <a:r>
              <a:rPr lang="ko-KR" altLang="en-US" dirty="0"/>
              <a:t>진을 </a:t>
            </a:r>
            <a:r>
              <a:rPr lang="ko-KR" altLang="en-US" dirty="0" smtClean="0"/>
              <a:t>만들었다</a:t>
            </a:r>
            <a:r>
              <a:rPr lang="en-US" altLang="ko-KR" dirty="0"/>
              <a:t>.</a:t>
            </a:r>
            <a:endParaRPr lang="ko-KR" altLang="en-US" dirty="0"/>
          </a:p>
          <a:p>
            <a:r>
              <a:rPr lang="ko-KR" altLang="en-US" dirty="0"/>
              <a:t> </a:t>
            </a:r>
            <a:r>
              <a:rPr lang="en-US" altLang="ko-KR" dirty="0" smtClean="0"/>
              <a:t>10</a:t>
            </a:r>
            <a:r>
              <a:rPr lang="ko-KR" altLang="en-US" dirty="0"/>
              <a:t>년 후</a:t>
            </a:r>
            <a:r>
              <a:rPr lang="en-US" altLang="ko-KR" dirty="0"/>
              <a:t>, </a:t>
            </a:r>
            <a:r>
              <a:rPr lang="ko-KR" altLang="en-US" dirty="0"/>
              <a:t>게스트 하우스를 재건축하는 동안 </a:t>
            </a:r>
            <a:r>
              <a:rPr lang="ko-KR" altLang="en-US" dirty="0" smtClean="0"/>
              <a:t>라벨이 </a:t>
            </a:r>
            <a:r>
              <a:rPr lang="ko-KR" altLang="en-US" dirty="0"/>
              <a:t>붙여진 병들과 몇가지 종이들이 담긴 나무 박스가 </a:t>
            </a:r>
            <a:r>
              <a:rPr lang="ko-KR" altLang="en-US" dirty="0" smtClean="0"/>
              <a:t>발견되었다</a:t>
            </a:r>
            <a:r>
              <a:rPr lang="en-US" altLang="ko-KR" dirty="0" smtClean="0"/>
              <a:t>.</a:t>
            </a:r>
            <a:r>
              <a:rPr lang="ko-KR" altLang="en-US" dirty="0"/>
              <a:t> </a:t>
            </a:r>
            <a:r>
              <a:rPr lang="ko-KR" altLang="en-US" dirty="0" smtClean="0"/>
              <a:t>그 </a:t>
            </a:r>
            <a:r>
              <a:rPr lang="ko-KR" altLang="en-US" dirty="0"/>
              <a:t>병의 라벨은 손으로 그린 원숭이와 “</a:t>
            </a:r>
            <a:r>
              <a:rPr lang="en-US" altLang="ko-KR" dirty="0"/>
              <a:t>Max the Monkey – </a:t>
            </a:r>
            <a:r>
              <a:rPr lang="en-US" altLang="ko-KR" dirty="0" err="1"/>
              <a:t>Schwarzwald</a:t>
            </a:r>
            <a:r>
              <a:rPr lang="en-US" altLang="ko-KR" dirty="0"/>
              <a:t> Dry Gin”</a:t>
            </a:r>
            <a:r>
              <a:rPr lang="ko-KR" altLang="en-US" dirty="0"/>
              <a:t>이 쓰여져 있었고 </a:t>
            </a:r>
            <a:r>
              <a:rPr lang="ko-KR" altLang="en-US" dirty="0" smtClean="0"/>
              <a:t>종이에는 </a:t>
            </a:r>
            <a:r>
              <a:rPr lang="ko-KR" altLang="en-US" dirty="0"/>
              <a:t>노트들과 사진 그리고 </a:t>
            </a:r>
            <a:r>
              <a:rPr lang="en-US" altLang="ko-KR" dirty="0" smtClean="0"/>
              <a:t>Gin</a:t>
            </a:r>
            <a:r>
              <a:rPr lang="ko-KR" altLang="en-US" dirty="0" smtClean="0"/>
              <a:t>의 제조법들이 </a:t>
            </a:r>
            <a:r>
              <a:rPr lang="ko-KR" altLang="en-US" dirty="0"/>
              <a:t>적혀 </a:t>
            </a:r>
            <a:r>
              <a:rPr lang="ko-KR" altLang="en-US" dirty="0" smtClean="0"/>
              <a:t>있었다</a:t>
            </a:r>
            <a:r>
              <a:rPr lang="en-US" altLang="ko-KR" dirty="0"/>
              <a:t>.</a:t>
            </a:r>
            <a:endParaRPr lang="ko-KR" altLang="en-US" dirty="0"/>
          </a:p>
          <a:p>
            <a:r>
              <a:rPr lang="ko-KR" altLang="en-US" dirty="0" smtClean="0"/>
              <a:t>진을 </a:t>
            </a:r>
            <a:r>
              <a:rPr lang="ko-KR" altLang="en-US" dirty="0"/>
              <a:t>만들기 위한 </a:t>
            </a:r>
            <a:r>
              <a:rPr lang="ko-KR" altLang="en-US" dirty="0" smtClean="0"/>
              <a:t>재료들의 목록 중에는</a:t>
            </a:r>
            <a:r>
              <a:rPr lang="ko-KR" altLang="en-US" dirty="0"/>
              <a:t> </a:t>
            </a:r>
            <a:r>
              <a:rPr lang="ko-KR" altLang="en-US" dirty="0" smtClean="0"/>
              <a:t>인도의 </a:t>
            </a:r>
            <a:r>
              <a:rPr lang="ko-KR" altLang="en-US" dirty="0"/>
              <a:t>잘 알려진 양념들 뿐만 아니라 </a:t>
            </a:r>
            <a:r>
              <a:rPr lang="en-US" altLang="ko-KR" dirty="0"/>
              <a:t>Black Forest </a:t>
            </a:r>
            <a:r>
              <a:rPr lang="ko-KR" altLang="en-US" dirty="0"/>
              <a:t>지역의 것들도 상당 수 포함되어 </a:t>
            </a:r>
            <a:r>
              <a:rPr lang="ko-KR" altLang="en-US" dirty="0" smtClean="0"/>
              <a:t>있었다</a:t>
            </a:r>
            <a:r>
              <a:rPr lang="en-US" altLang="ko-KR" dirty="0" smtClean="0"/>
              <a:t>.</a:t>
            </a:r>
            <a:r>
              <a:rPr lang="ko-KR" altLang="en-US" dirty="0"/>
              <a:t> </a:t>
            </a:r>
            <a:r>
              <a:rPr lang="ko-KR" altLang="en-US" dirty="0" smtClean="0"/>
              <a:t>그 목록 중에 주원료인 </a:t>
            </a:r>
            <a:r>
              <a:rPr lang="en-US" altLang="ko-KR" dirty="0"/>
              <a:t>47</a:t>
            </a:r>
            <a:r>
              <a:rPr lang="ko-KR" altLang="en-US" dirty="0"/>
              <a:t>개의 </a:t>
            </a:r>
            <a:r>
              <a:rPr lang="ko-KR" altLang="en-US" dirty="0" smtClean="0"/>
              <a:t>성분들이</a:t>
            </a:r>
            <a:r>
              <a:rPr lang="en-US" altLang="ko-KR" dirty="0" smtClean="0"/>
              <a:t> </a:t>
            </a:r>
            <a:r>
              <a:rPr lang="ko-KR" altLang="en-US" dirty="0"/>
              <a:t>몽키 </a:t>
            </a:r>
            <a:r>
              <a:rPr lang="en-US" altLang="ko-KR" dirty="0"/>
              <a:t>47 </a:t>
            </a:r>
            <a:r>
              <a:rPr lang="ko-KR" altLang="en-US" dirty="0"/>
              <a:t>진이라는 이름의 유래가 </a:t>
            </a:r>
            <a:r>
              <a:rPr lang="ko-KR" altLang="en-US" dirty="0" smtClean="0"/>
              <a:t>되었다</a:t>
            </a:r>
            <a:r>
              <a:rPr lang="en-US" altLang="ko-KR" dirty="0"/>
              <a:t>.</a:t>
            </a:r>
            <a:endParaRPr lang="ko-KR" altLang="en-US" dirty="0"/>
          </a:p>
          <a:p>
            <a:r>
              <a:rPr lang="ko-KR" altLang="en-US" dirty="0"/>
              <a:t> </a:t>
            </a:r>
            <a:r>
              <a:rPr lang="ko-KR" altLang="en-US" dirty="0" smtClean="0"/>
              <a:t>그 </a:t>
            </a:r>
            <a:r>
              <a:rPr lang="ko-KR" altLang="en-US" dirty="0"/>
              <a:t>후  </a:t>
            </a:r>
            <a:r>
              <a:rPr lang="en-US" altLang="ko-KR" dirty="0"/>
              <a:t>Black Forest Distillers</a:t>
            </a:r>
            <a:r>
              <a:rPr lang="ko-KR" altLang="en-US" dirty="0"/>
              <a:t>가 몽키 </a:t>
            </a:r>
            <a:r>
              <a:rPr lang="en-US" altLang="ko-KR" dirty="0"/>
              <a:t>47 </a:t>
            </a:r>
            <a:r>
              <a:rPr lang="ko-KR" altLang="en-US" dirty="0"/>
              <a:t>진을 </a:t>
            </a:r>
            <a:r>
              <a:rPr lang="ko-KR" altLang="en-US" dirty="0" smtClean="0"/>
              <a:t>상업적으로 생산하면서 독일은 물론 </a:t>
            </a:r>
            <a:r>
              <a:rPr lang="ko-KR" altLang="en-US" dirty="0"/>
              <a:t>세계적으로 유명한 진이 </a:t>
            </a:r>
            <a:r>
              <a:rPr lang="ko-KR" altLang="en-US" dirty="0" smtClean="0"/>
              <a:t>되었다</a:t>
            </a:r>
            <a:r>
              <a:rPr lang="en-US" altLang="ko-KR" dirty="0" smtClean="0"/>
              <a:t>.</a:t>
            </a:r>
            <a:endParaRPr lang="ko-KR" altLang="en-US" dirty="0"/>
          </a:p>
        </p:txBody>
      </p:sp>
    </p:spTree>
    <p:extLst>
      <p:ext uri="{BB962C8B-B14F-4D97-AF65-F5344CB8AC3E}">
        <p14:creationId xmlns:p14="http://schemas.microsoft.com/office/powerpoint/2010/main" val="16795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Gin</a:t>
            </a:r>
            <a:endParaRPr lang="ko-KR" altLang="en-US" dirty="0"/>
          </a:p>
        </p:txBody>
      </p:sp>
      <p:pic>
        <p:nvPicPr>
          <p:cNvPr id="3" name="그림 2"/>
          <p:cNvPicPr>
            <a:picLocks noChangeAspect="1"/>
          </p:cNvPicPr>
          <p:nvPr/>
        </p:nvPicPr>
        <p:blipFill>
          <a:blip r:embed="rId2"/>
          <a:stretch>
            <a:fillRect/>
          </a:stretch>
        </p:blipFill>
        <p:spPr>
          <a:xfrm>
            <a:off x="624111" y="1325563"/>
            <a:ext cx="2651593" cy="5131690"/>
          </a:xfrm>
          <a:prstGeom prst="rect">
            <a:avLst/>
          </a:prstGeom>
        </p:spPr>
      </p:pic>
      <p:sp>
        <p:nvSpPr>
          <p:cNvPr id="4" name="직사각형 3"/>
          <p:cNvSpPr/>
          <p:nvPr/>
        </p:nvSpPr>
        <p:spPr>
          <a:xfrm>
            <a:off x="3786692" y="1724848"/>
            <a:ext cx="5056094" cy="3970318"/>
          </a:xfrm>
          <a:prstGeom prst="rect">
            <a:avLst/>
          </a:prstGeom>
        </p:spPr>
        <p:txBody>
          <a:bodyPr wrap="square">
            <a:spAutoFit/>
          </a:bodyPr>
          <a:lstStyle/>
          <a:p>
            <a:r>
              <a:rPr lang="en-US" altLang="ko-KR" sz="2800" dirty="0"/>
              <a:t>In drinks where subtle gin flavors are really crucial, a very, very dry martini for example, this would never, ever be the top choice. On the other hand, if you enjoy a gin and tonic with a lime squeeze, or a </a:t>
            </a:r>
            <a:r>
              <a:rPr lang="en-US" altLang="ko-KR" sz="2800" dirty="0" err="1"/>
              <a:t>Negroni</a:t>
            </a:r>
            <a:r>
              <a:rPr lang="en-US" altLang="ko-KR" sz="2800" dirty="0"/>
              <a:t>, this is one terrific value. Pick one up for a warm summer full of cold </a:t>
            </a:r>
            <a:r>
              <a:rPr lang="en-US" altLang="ko-KR" sz="2800" dirty="0" smtClean="0"/>
              <a:t>G&amp;Ts</a:t>
            </a:r>
            <a:endParaRPr lang="ko-KR" altLang="en-US" sz="2800" dirty="0"/>
          </a:p>
        </p:txBody>
      </p:sp>
    </p:spTree>
    <p:extLst>
      <p:ext uri="{BB962C8B-B14F-4D97-AF65-F5344CB8AC3E}">
        <p14:creationId xmlns:p14="http://schemas.microsoft.com/office/powerpoint/2010/main" val="1539979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Tequila</a:t>
            </a:r>
            <a:endParaRPr lang="ko-KR" altLang="en-US" dirty="0"/>
          </a:p>
        </p:txBody>
      </p:sp>
      <p:sp>
        <p:nvSpPr>
          <p:cNvPr id="3" name="내용 개체 틀 2"/>
          <p:cNvSpPr>
            <a:spLocks noGrp="1"/>
          </p:cNvSpPr>
          <p:nvPr>
            <p:ph idx="1"/>
          </p:nvPr>
        </p:nvSpPr>
        <p:spPr>
          <a:xfrm>
            <a:off x="559399" y="1459399"/>
            <a:ext cx="7955951" cy="5221099"/>
          </a:xfrm>
        </p:spPr>
        <p:txBody>
          <a:bodyPr>
            <a:noAutofit/>
          </a:bodyPr>
          <a:lstStyle/>
          <a:p>
            <a:pPr>
              <a:lnSpc>
                <a:spcPct val="110000"/>
              </a:lnSpc>
            </a:pPr>
            <a:r>
              <a:rPr lang="ko-KR" altLang="en-US" sz="2400" dirty="0" smtClean="0"/>
              <a:t>용설란</a:t>
            </a:r>
            <a:r>
              <a:rPr lang="en-US" altLang="ko-KR" sz="2400" dirty="0"/>
              <a:t>(agave)</a:t>
            </a:r>
            <a:r>
              <a:rPr lang="ko-KR" altLang="en-US" sz="2400" dirty="0"/>
              <a:t>의 수액은 당분이 많아 </a:t>
            </a:r>
            <a:r>
              <a:rPr lang="ko-KR" altLang="en-US" sz="2400" dirty="0" smtClean="0"/>
              <a:t>농축해서</a:t>
            </a:r>
            <a:r>
              <a:rPr lang="ko-KR" altLang="en-US" sz="2400" dirty="0"/>
              <a:t> </a:t>
            </a:r>
            <a:r>
              <a:rPr lang="ko-KR" altLang="en-US" sz="2400" dirty="0" err="1">
                <a:hlinkClick r:id="rId2" tooltip="아가베 시럽"/>
              </a:rPr>
              <a:t>아가베</a:t>
            </a:r>
            <a:r>
              <a:rPr lang="ko-KR" altLang="en-US" sz="2400" dirty="0">
                <a:hlinkClick r:id="rId2" tooltip="아가베 시럽"/>
              </a:rPr>
              <a:t> 시럽</a:t>
            </a:r>
            <a:r>
              <a:rPr lang="ko-KR" altLang="en-US" sz="2400" dirty="0"/>
              <a:t>을 만드는데 이를 </a:t>
            </a:r>
            <a:r>
              <a:rPr lang="ko-KR" altLang="en-US" sz="2400" dirty="0" smtClean="0"/>
              <a:t>발효시키면 탁주</a:t>
            </a:r>
            <a:r>
              <a:rPr lang="en-US" altLang="ko-KR" sz="2400" dirty="0" err="1"/>
              <a:t>Pulque</a:t>
            </a:r>
            <a:r>
              <a:rPr lang="ko-KR" altLang="en-US" sz="2400" dirty="0" smtClean="0"/>
              <a:t>가 </a:t>
            </a:r>
            <a:r>
              <a:rPr lang="ko-KR" altLang="en-US" sz="2400" dirty="0"/>
              <a:t>된다</a:t>
            </a:r>
            <a:r>
              <a:rPr lang="en-US" altLang="ko-KR" sz="2400" dirty="0"/>
              <a:t>. </a:t>
            </a:r>
            <a:r>
              <a:rPr lang="ko-KR" altLang="en-US" sz="2400" dirty="0" smtClean="0"/>
              <a:t>이것을 </a:t>
            </a:r>
            <a:r>
              <a:rPr lang="ko-KR" altLang="en-US" sz="2400" dirty="0"/>
              <a:t>증류한 것이 </a:t>
            </a:r>
            <a:r>
              <a:rPr lang="ko-KR" altLang="en-US" sz="2400" dirty="0" err="1"/>
              <a:t>메스칼이다</a:t>
            </a:r>
            <a:r>
              <a:rPr lang="en-US" altLang="ko-KR" sz="2400" dirty="0"/>
              <a:t>. </a:t>
            </a:r>
            <a:endParaRPr lang="en-US" altLang="ko-KR" sz="2400" dirty="0" smtClean="0"/>
          </a:p>
          <a:p>
            <a:pPr>
              <a:lnSpc>
                <a:spcPct val="110000"/>
              </a:lnSpc>
            </a:pPr>
            <a:r>
              <a:rPr lang="ko-KR" altLang="en-US" sz="2400" dirty="0" err="1" smtClean="0"/>
              <a:t>데킬라는</a:t>
            </a:r>
            <a:r>
              <a:rPr lang="ko-KR" altLang="en-US" sz="2400" dirty="0" smtClean="0"/>
              <a:t> </a:t>
            </a:r>
            <a:r>
              <a:rPr lang="ko-KR" altLang="en-US" sz="2400" dirty="0"/>
              <a:t> </a:t>
            </a:r>
            <a:r>
              <a:rPr lang="en-US" altLang="ko-KR" sz="2400" dirty="0" smtClean="0"/>
              <a:t>Jalisco</a:t>
            </a:r>
            <a:r>
              <a:rPr lang="ko-KR" altLang="en-US" sz="2400" dirty="0" smtClean="0"/>
              <a:t>와 </a:t>
            </a:r>
            <a:r>
              <a:rPr lang="en-US" altLang="ko-KR" sz="2400" dirty="0" smtClean="0"/>
              <a:t>Guanajuato </a:t>
            </a:r>
            <a:r>
              <a:rPr lang="ko-KR" altLang="en-US" sz="2400" dirty="0" smtClean="0"/>
              <a:t>주에서 </a:t>
            </a:r>
            <a:r>
              <a:rPr lang="ko-KR" altLang="en-US" sz="2400" dirty="0"/>
              <a:t>만들어지는 것만 </a:t>
            </a:r>
            <a:r>
              <a:rPr lang="ko-KR" altLang="en-US" sz="2400" dirty="0" err="1"/>
              <a:t>데킬라라고</a:t>
            </a:r>
            <a:r>
              <a:rPr lang="ko-KR" altLang="en-US" sz="2400" dirty="0"/>
              <a:t> 부른다</a:t>
            </a:r>
            <a:r>
              <a:rPr lang="en-US" altLang="ko-KR" sz="2400" dirty="0" smtClean="0"/>
              <a:t>. </a:t>
            </a:r>
            <a:r>
              <a:rPr lang="ko-KR" altLang="en-US" sz="2400" dirty="0" smtClean="0"/>
              <a:t>블루 </a:t>
            </a:r>
            <a:r>
              <a:rPr lang="ko-KR" altLang="en-US" sz="2400" dirty="0" err="1"/>
              <a:t>아가베에서</a:t>
            </a:r>
            <a:r>
              <a:rPr lang="ko-KR" altLang="en-US" sz="2400" dirty="0"/>
              <a:t> </a:t>
            </a:r>
            <a:r>
              <a:rPr lang="ko-KR" altLang="en-US" sz="2400" dirty="0" smtClean="0"/>
              <a:t>잎을 제거한 밑동 피나</a:t>
            </a:r>
            <a:r>
              <a:rPr lang="en-US" altLang="ko-KR" sz="2400" dirty="0"/>
              <a:t>(Pina)</a:t>
            </a:r>
            <a:r>
              <a:rPr lang="ko-KR" altLang="en-US" sz="2400" dirty="0"/>
              <a:t>를 쪄서 제조하며 두 번 이상 증류하도록 </a:t>
            </a:r>
            <a:r>
              <a:rPr lang="ko-KR" altLang="en-US" sz="2400" dirty="0" smtClean="0"/>
              <a:t>법으로 </a:t>
            </a:r>
            <a:r>
              <a:rPr lang="ko-KR" altLang="en-US" sz="2400" dirty="0"/>
              <a:t>정해져 있다</a:t>
            </a:r>
            <a:r>
              <a:rPr lang="en-US" altLang="ko-KR" sz="2400" dirty="0" smtClean="0"/>
              <a:t>.</a:t>
            </a:r>
          </a:p>
          <a:p>
            <a:pPr lvl="1">
              <a:lnSpc>
                <a:spcPct val="110000"/>
              </a:lnSpc>
            </a:pPr>
            <a:r>
              <a:rPr lang="ko-KR" altLang="en-US" sz="1800" dirty="0" err="1"/>
              <a:t>블랑코</a:t>
            </a:r>
            <a:r>
              <a:rPr lang="en-US" altLang="ko-KR" sz="1800" dirty="0"/>
              <a:t>(Blanco, </a:t>
            </a:r>
            <a:r>
              <a:rPr lang="ko-KR" altLang="en-US" sz="1800" dirty="0"/>
              <a:t>흰색</a:t>
            </a:r>
            <a:r>
              <a:rPr lang="en-US" altLang="ko-KR" sz="1800" dirty="0"/>
              <a:t>): </a:t>
            </a:r>
            <a:r>
              <a:rPr lang="ko-KR" altLang="en-US" sz="1800" dirty="0"/>
              <a:t>갓 정제한 상태이다</a:t>
            </a:r>
            <a:r>
              <a:rPr lang="en-US" altLang="ko-KR" sz="1800" dirty="0"/>
              <a:t>. </a:t>
            </a:r>
            <a:endParaRPr lang="ko-KR" altLang="en-US" sz="1800" dirty="0"/>
          </a:p>
          <a:p>
            <a:pPr lvl="1">
              <a:lnSpc>
                <a:spcPct val="110000"/>
              </a:lnSpc>
            </a:pPr>
            <a:r>
              <a:rPr lang="ko-KR" altLang="en-US" sz="1800" dirty="0" err="1"/>
              <a:t>레포사도</a:t>
            </a:r>
            <a:r>
              <a:rPr lang="en-US" altLang="ko-KR" sz="1800" dirty="0"/>
              <a:t>(</a:t>
            </a:r>
            <a:r>
              <a:rPr lang="en-US" altLang="ko-KR" sz="1800" dirty="0" err="1"/>
              <a:t>Reposado</a:t>
            </a:r>
            <a:r>
              <a:rPr lang="en-US" altLang="ko-KR" sz="1800" dirty="0"/>
              <a:t>, </a:t>
            </a:r>
            <a:r>
              <a:rPr lang="ko-KR" altLang="en-US" sz="1800" dirty="0"/>
              <a:t>금색 혹은 호박색</a:t>
            </a:r>
            <a:r>
              <a:rPr lang="en-US" altLang="ko-KR" sz="1800" dirty="0"/>
              <a:t>): </a:t>
            </a:r>
            <a:r>
              <a:rPr lang="ko-KR" altLang="en-US" sz="1800" dirty="0"/>
              <a:t>최소 </a:t>
            </a:r>
            <a:r>
              <a:rPr lang="en-US" altLang="ko-KR" sz="1800" dirty="0"/>
              <a:t>2</a:t>
            </a:r>
            <a:r>
              <a:rPr lang="ko-KR" altLang="en-US" sz="1800" dirty="0"/>
              <a:t>개월</a:t>
            </a:r>
            <a:r>
              <a:rPr lang="en-US" altLang="ko-KR" sz="1800" dirty="0"/>
              <a:t>, </a:t>
            </a:r>
            <a:r>
              <a:rPr lang="ko-KR" altLang="en-US" sz="1800" dirty="0"/>
              <a:t>최대 </a:t>
            </a:r>
            <a:r>
              <a:rPr lang="en-US" altLang="ko-KR" sz="1800" dirty="0"/>
              <a:t>1</a:t>
            </a:r>
            <a:r>
              <a:rPr lang="ko-KR" altLang="en-US" sz="1800" dirty="0"/>
              <a:t>년까지 숙성된 </a:t>
            </a:r>
            <a:r>
              <a:rPr lang="ko-KR" altLang="en-US" sz="1800" dirty="0" smtClean="0"/>
              <a:t>상태이다</a:t>
            </a:r>
            <a:r>
              <a:rPr lang="en-US" altLang="ko-KR" sz="1800" dirty="0" smtClean="0"/>
              <a:t>.</a:t>
            </a:r>
            <a:endParaRPr lang="en-US" altLang="ko-KR" sz="1800" dirty="0"/>
          </a:p>
          <a:p>
            <a:pPr lvl="1">
              <a:lnSpc>
                <a:spcPct val="110000"/>
              </a:lnSpc>
            </a:pPr>
            <a:r>
              <a:rPr lang="ko-KR" altLang="en-US" sz="1800" dirty="0" err="1"/>
              <a:t>아녜호</a:t>
            </a:r>
            <a:r>
              <a:rPr lang="en-US" altLang="ko-KR" sz="1800" dirty="0"/>
              <a:t>(</a:t>
            </a:r>
            <a:r>
              <a:rPr lang="en-US" altLang="ko-KR" sz="1800" dirty="0" err="1"/>
              <a:t>Añejo</a:t>
            </a:r>
            <a:r>
              <a:rPr lang="en-US" altLang="ko-KR" sz="1800" dirty="0"/>
              <a:t>[10], </a:t>
            </a:r>
            <a:r>
              <a:rPr lang="ko-KR" altLang="en-US" sz="1800" dirty="0"/>
              <a:t>갈색 혹은 짙은 호박색</a:t>
            </a:r>
            <a:r>
              <a:rPr lang="en-US" altLang="ko-KR" sz="1800" dirty="0"/>
              <a:t>): </a:t>
            </a:r>
            <a:r>
              <a:rPr lang="ko-KR" altLang="en-US" sz="1800" dirty="0"/>
              <a:t>적어도 </a:t>
            </a:r>
            <a:r>
              <a:rPr lang="en-US" altLang="ko-KR" sz="1800" dirty="0"/>
              <a:t>1</a:t>
            </a:r>
            <a:r>
              <a:rPr lang="ko-KR" altLang="en-US" sz="1800" dirty="0"/>
              <a:t>년 이상 숙성된 상태이다</a:t>
            </a:r>
            <a:r>
              <a:rPr lang="en-US" altLang="ko-KR" sz="1800" dirty="0"/>
              <a:t>. </a:t>
            </a:r>
            <a:r>
              <a:rPr lang="ko-KR" altLang="en-US" sz="1800" dirty="0"/>
              <a:t>색깔은 위스키와 비슷하게 보인다</a:t>
            </a:r>
            <a:r>
              <a:rPr lang="en-US" altLang="ko-KR" sz="1800" dirty="0"/>
              <a:t>. </a:t>
            </a:r>
            <a:r>
              <a:rPr lang="ko-KR" altLang="en-US" sz="1800" dirty="0"/>
              <a:t>가장 부드럽다</a:t>
            </a:r>
            <a:r>
              <a:rPr lang="en-US" altLang="ko-KR" sz="1800" dirty="0"/>
              <a:t>. 3</a:t>
            </a:r>
            <a:r>
              <a:rPr lang="ko-KR" altLang="en-US" sz="1800" dirty="0"/>
              <a:t>년 이상 오래 숙성된 것은 엑스트라 </a:t>
            </a:r>
            <a:r>
              <a:rPr lang="ko-KR" altLang="en-US" sz="1800" dirty="0" err="1"/>
              <a:t>아녜호</a:t>
            </a:r>
            <a:r>
              <a:rPr lang="en-US" altLang="ko-KR" sz="1800" dirty="0"/>
              <a:t>(Extra </a:t>
            </a:r>
            <a:r>
              <a:rPr lang="en-US" altLang="ko-KR" sz="1800" dirty="0" err="1"/>
              <a:t>añejo</a:t>
            </a:r>
            <a:r>
              <a:rPr lang="en-US" altLang="ko-KR" sz="1800" dirty="0"/>
              <a:t>)</a:t>
            </a:r>
            <a:r>
              <a:rPr lang="ko-KR" altLang="en-US" sz="1800" dirty="0"/>
              <a:t>라고 부른다</a:t>
            </a:r>
            <a:r>
              <a:rPr lang="en-US" altLang="ko-KR" sz="1800" dirty="0"/>
              <a:t>. </a:t>
            </a:r>
            <a:endParaRPr lang="en-US" altLang="ko-KR" sz="1800" dirty="0" smtClean="0"/>
          </a:p>
        </p:txBody>
      </p:sp>
    </p:spTree>
    <p:extLst>
      <p:ext uri="{BB962C8B-B14F-4D97-AF65-F5344CB8AC3E}">
        <p14:creationId xmlns:p14="http://schemas.microsoft.com/office/powerpoint/2010/main" val="11822875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Jose </a:t>
            </a:r>
            <a:r>
              <a:rPr lang="en-US" altLang="ko-KR" dirty="0" err="1" smtClean="0"/>
              <a:t>Cuervo</a:t>
            </a:r>
            <a:endParaRPr lang="ko-KR" altLang="en-US" dirty="0"/>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282264" y="1874678"/>
            <a:ext cx="4054191" cy="4328535"/>
          </a:xfrm>
          <a:prstGeom prst="rect">
            <a:avLst/>
          </a:prstGeom>
        </p:spPr>
      </p:pic>
      <p:sp>
        <p:nvSpPr>
          <p:cNvPr id="5" name="직사각형 4"/>
          <p:cNvSpPr/>
          <p:nvPr/>
        </p:nvSpPr>
        <p:spPr>
          <a:xfrm>
            <a:off x="211873" y="2048229"/>
            <a:ext cx="4070391" cy="4154984"/>
          </a:xfrm>
          <a:prstGeom prst="rect">
            <a:avLst/>
          </a:prstGeom>
        </p:spPr>
        <p:txBody>
          <a:bodyPr wrap="square">
            <a:spAutoFit/>
          </a:bodyPr>
          <a:lstStyle/>
          <a:p>
            <a:r>
              <a:rPr lang="ko-KR" altLang="en-US" sz="2400" dirty="0"/>
              <a:t>호세 </a:t>
            </a:r>
            <a:r>
              <a:rPr lang="ko-KR" altLang="en-US" sz="2400" dirty="0" err="1" smtClean="0"/>
              <a:t>꾸에르보는</a:t>
            </a:r>
            <a:r>
              <a:rPr lang="ko-KR" altLang="en-US" sz="2400" dirty="0" smtClean="0"/>
              <a:t> </a:t>
            </a:r>
            <a:r>
              <a:rPr lang="en-US" altLang="ko-KR" sz="2400" dirty="0"/>
              <a:t>Tequila </a:t>
            </a:r>
            <a:r>
              <a:rPr lang="en-US" altLang="ko-KR" sz="2400" dirty="0" err="1"/>
              <a:t>Cuervo</a:t>
            </a:r>
            <a:r>
              <a:rPr lang="en-US" altLang="ko-KR" sz="2400" dirty="0"/>
              <a:t> La </a:t>
            </a:r>
            <a:r>
              <a:rPr lang="en-US" altLang="ko-KR" sz="2400" dirty="0" err="1"/>
              <a:t>Roje</a:t>
            </a:r>
            <a:r>
              <a:rPr lang="en-US" altLang="ko-KR" sz="2400" dirty="0"/>
              <a:t> a, S.A. de C.V.</a:t>
            </a:r>
            <a:r>
              <a:rPr lang="ko-KR" altLang="en-US" sz="2400" dirty="0"/>
              <a:t>에서 생산하는 </a:t>
            </a:r>
            <a:r>
              <a:rPr lang="ko-KR" altLang="en-US" sz="2400" dirty="0" err="1"/>
              <a:t>데낄라</a:t>
            </a:r>
            <a:r>
              <a:rPr lang="ko-KR" altLang="en-US" sz="2400" dirty="0"/>
              <a:t> </a:t>
            </a:r>
            <a:r>
              <a:rPr lang="ko-KR" altLang="en-US" sz="2400" dirty="0" smtClean="0"/>
              <a:t>브랜드</a:t>
            </a:r>
            <a:endParaRPr lang="en-US" altLang="ko-KR" sz="2400" dirty="0" smtClean="0"/>
          </a:p>
          <a:p>
            <a:r>
              <a:rPr lang="en-US" altLang="ko-KR" sz="2400" dirty="0"/>
              <a:t>1758</a:t>
            </a:r>
            <a:r>
              <a:rPr lang="ko-KR" altLang="en-US" sz="2400" dirty="0"/>
              <a:t>년 </a:t>
            </a:r>
            <a:r>
              <a:rPr lang="en-US" altLang="ko-KR" sz="2400" dirty="0"/>
              <a:t>Jose Antonio de </a:t>
            </a:r>
            <a:r>
              <a:rPr lang="en-US" altLang="ko-KR" sz="2400" dirty="0" err="1"/>
              <a:t>Cuervo</a:t>
            </a:r>
            <a:r>
              <a:rPr lang="en-US" altLang="ko-KR" sz="2400" dirty="0"/>
              <a:t> </a:t>
            </a:r>
            <a:r>
              <a:rPr lang="ko-KR" altLang="en-US" sz="2400" dirty="0"/>
              <a:t>가 스페인 왕으로부터 멕시코의 </a:t>
            </a:r>
            <a:r>
              <a:rPr lang="en-US" altLang="ko-KR" sz="2400" dirty="0"/>
              <a:t>Jalisco </a:t>
            </a:r>
            <a:r>
              <a:rPr lang="ko-KR" altLang="en-US" sz="2400" dirty="0"/>
              <a:t>지역을 하사 받는다</a:t>
            </a:r>
            <a:r>
              <a:rPr lang="en-US" altLang="ko-KR" sz="2400" dirty="0"/>
              <a:t>. </a:t>
            </a:r>
            <a:r>
              <a:rPr lang="ko-KR" altLang="en-US" sz="2400" dirty="0"/>
              <a:t>그는 여기에 작은 양조장을 지어 </a:t>
            </a:r>
            <a:r>
              <a:rPr lang="ko-KR" altLang="en-US" sz="2400" dirty="0" err="1"/>
              <a:t>메즈칼</a:t>
            </a:r>
            <a:r>
              <a:rPr lang="ko-KR" altLang="en-US" sz="2400" dirty="0"/>
              <a:t> </a:t>
            </a:r>
            <a:r>
              <a:rPr lang="en-US" altLang="ko-KR" sz="2400" dirty="0"/>
              <a:t>(</a:t>
            </a:r>
            <a:r>
              <a:rPr lang="ko-KR" altLang="en-US" sz="2400" dirty="0" err="1"/>
              <a:t>아가베</a:t>
            </a:r>
            <a:r>
              <a:rPr lang="ko-KR" altLang="en-US" sz="2400" dirty="0"/>
              <a:t> </a:t>
            </a:r>
            <a:r>
              <a:rPr lang="ko-KR" altLang="en-US" sz="2400" dirty="0" err="1"/>
              <a:t>발효주</a:t>
            </a:r>
            <a:r>
              <a:rPr lang="en-US" altLang="ko-KR" sz="2400" dirty="0"/>
              <a:t>)</a:t>
            </a:r>
            <a:r>
              <a:rPr lang="ko-KR" altLang="en-US" sz="2400" dirty="0"/>
              <a:t>를 만들기 시작한다</a:t>
            </a:r>
            <a:r>
              <a:rPr lang="en-US" altLang="ko-KR" sz="2400" dirty="0"/>
              <a:t>. </a:t>
            </a:r>
            <a:r>
              <a:rPr lang="en-US" altLang="ko-KR" sz="2400" dirty="0" smtClean="0"/>
              <a:t> </a:t>
            </a:r>
            <a:endParaRPr lang="en-US" altLang="ko-KR" sz="2400" dirty="0"/>
          </a:p>
          <a:p>
            <a:r>
              <a:rPr lang="ko-KR" altLang="en-US" sz="2400" dirty="0"/>
              <a:t>많이 소비되는 라인으로 호세 </a:t>
            </a:r>
            <a:r>
              <a:rPr lang="ko-KR" altLang="en-US" sz="2400" dirty="0" err="1" smtClean="0"/>
              <a:t>꾸에르보</a:t>
            </a:r>
            <a:r>
              <a:rPr lang="ko-KR" altLang="en-US" sz="2400" dirty="0" smtClean="0"/>
              <a:t> </a:t>
            </a:r>
            <a:r>
              <a:rPr lang="ko-KR" altLang="en-US" sz="2400" dirty="0" err="1"/>
              <a:t>에스페샬이</a:t>
            </a:r>
            <a:r>
              <a:rPr lang="ko-KR" altLang="en-US" sz="2400" dirty="0"/>
              <a:t> 있다</a:t>
            </a:r>
            <a:r>
              <a:rPr lang="en-US" altLang="ko-KR" sz="2400" dirty="0" smtClean="0"/>
              <a:t>.</a:t>
            </a:r>
            <a:endParaRPr lang="ko-KR" altLang="en-US" sz="2400" dirty="0"/>
          </a:p>
        </p:txBody>
      </p:sp>
    </p:spTree>
    <p:extLst>
      <p:ext uri="{BB962C8B-B14F-4D97-AF65-F5344CB8AC3E}">
        <p14:creationId xmlns:p14="http://schemas.microsoft.com/office/powerpoint/2010/main" val="3779765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a:t>
            </a:r>
            <a:r>
              <a:rPr lang="en-US" altLang="ko-KR" dirty="0" err="1" smtClean="0"/>
              <a:t>Anejo</a:t>
            </a:r>
            <a:r>
              <a:rPr lang="en-US" altLang="ko-KR" dirty="0" smtClean="0"/>
              <a:t> Tequila</a:t>
            </a:r>
            <a:endParaRPr lang="ko-KR" altLang="en-US" dirty="0"/>
          </a:p>
        </p:txBody>
      </p:sp>
      <p:pic>
        <p:nvPicPr>
          <p:cNvPr id="4" name="내용 개체 틀 3"/>
          <p:cNvPicPr>
            <a:picLocks noGrp="1" noChangeAspect="1"/>
          </p:cNvPicPr>
          <p:nvPr>
            <p:ph idx="1"/>
          </p:nvPr>
        </p:nvPicPr>
        <p:blipFill>
          <a:blip r:embed="rId2"/>
          <a:stretch>
            <a:fillRect/>
          </a:stretch>
        </p:blipFill>
        <p:spPr>
          <a:xfrm>
            <a:off x="1198953" y="1960095"/>
            <a:ext cx="2356974" cy="4351338"/>
          </a:xfrm>
          <a:prstGeom prst="rect">
            <a:avLst/>
          </a:prstGeom>
        </p:spPr>
      </p:pic>
      <p:sp>
        <p:nvSpPr>
          <p:cNvPr id="3" name="직사각형 2"/>
          <p:cNvSpPr/>
          <p:nvPr/>
        </p:nvSpPr>
        <p:spPr>
          <a:xfrm>
            <a:off x="3851239" y="1690689"/>
            <a:ext cx="4572000" cy="3416320"/>
          </a:xfrm>
          <a:prstGeom prst="rect">
            <a:avLst/>
          </a:prstGeom>
        </p:spPr>
        <p:txBody>
          <a:bodyPr>
            <a:spAutoFit/>
          </a:bodyPr>
          <a:lstStyle/>
          <a:p>
            <a:r>
              <a:rPr lang="en-US" altLang="ko-KR" sz="2400" dirty="0" smtClean="0"/>
              <a:t>The </a:t>
            </a:r>
            <a:r>
              <a:rPr lang="en-US" altLang="ko-KR" sz="2400" dirty="0"/>
              <a:t>100 percent agave tequila actually scores pretty well for its mellow drinking. If you’re tempted to test out an </a:t>
            </a:r>
            <a:r>
              <a:rPr lang="en-US" altLang="ko-KR" sz="2400" dirty="0" err="1"/>
              <a:t>añejo</a:t>
            </a:r>
            <a:r>
              <a:rPr lang="en-US" altLang="ko-KR" sz="2400" dirty="0"/>
              <a:t> Margarita but don’t want to risk squandering a more precious aged agave spirit, this smooth, almost bourbon-like tequila wouldn’t be wasted in a cocktail.</a:t>
            </a:r>
            <a:endParaRPr lang="ko-KR" altLang="en-US" sz="2400" dirty="0"/>
          </a:p>
        </p:txBody>
      </p:sp>
    </p:spTree>
    <p:extLst>
      <p:ext uri="{BB962C8B-B14F-4D97-AF65-F5344CB8AC3E}">
        <p14:creationId xmlns:p14="http://schemas.microsoft.com/office/powerpoint/2010/main" val="3665503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err="1" smtClean="0"/>
              <a:t>럼</a:t>
            </a:r>
            <a:endParaRPr lang="ko-KR" altLang="en-US" dirty="0"/>
          </a:p>
        </p:txBody>
      </p:sp>
      <p:sp>
        <p:nvSpPr>
          <p:cNvPr id="3" name="내용 개체 틀 2"/>
          <p:cNvSpPr>
            <a:spLocks noGrp="1"/>
          </p:cNvSpPr>
          <p:nvPr>
            <p:ph idx="1"/>
          </p:nvPr>
        </p:nvSpPr>
        <p:spPr>
          <a:xfrm>
            <a:off x="628650" y="1825625"/>
            <a:ext cx="7886700" cy="4351338"/>
          </a:xfrm>
        </p:spPr>
        <p:txBody>
          <a:bodyPr>
            <a:normAutofit/>
          </a:bodyPr>
          <a:lstStyle/>
          <a:p>
            <a:pPr>
              <a:lnSpc>
                <a:spcPct val="110000"/>
              </a:lnSpc>
            </a:pPr>
            <a:r>
              <a:rPr lang="ko-KR" altLang="en-US" dirty="0" err="1"/>
              <a:t>사탕수수즙이나</a:t>
            </a:r>
            <a:r>
              <a:rPr lang="ko-KR" altLang="en-US" dirty="0"/>
              <a:t> 당밀 등의 제당공정 부산물을 발효</a:t>
            </a:r>
            <a:r>
              <a:rPr lang="en-US" altLang="ko-KR" dirty="0"/>
              <a:t>·</a:t>
            </a:r>
            <a:r>
              <a:rPr lang="ko-KR" altLang="en-US" dirty="0"/>
              <a:t>증류</a:t>
            </a:r>
            <a:r>
              <a:rPr lang="en-US" altLang="ko-KR" dirty="0"/>
              <a:t>·</a:t>
            </a:r>
            <a:r>
              <a:rPr lang="ko-KR" altLang="en-US" dirty="0"/>
              <a:t>숙성시켜 만든 증류주</a:t>
            </a:r>
            <a:r>
              <a:rPr lang="en-US" altLang="ko-KR" dirty="0"/>
              <a:t>. </a:t>
            </a:r>
            <a:endParaRPr lang="en-US" altLang="ko-KR" dirty="0" smtClean="0"/>
          </a:p>
          <a:p>
            <a:pPr>
              <a:lnSpc>
                <a:spcPct val="110000"/>
              </a:lnSpc>
            </a:pPr>
            <a:r>
              <a:rPr lang="ko-KR" altLang="en-US" dirty="0" smtClean="0"/>
              <a:t>한때</a:t>
            </a:r>
            <a:r>
              <a:rPr lang="ko-KR" altLang="en-US" dirty="0"/>
              <a:t> </a:t>
            </a:r>
            <a:r>
              <a:rPr lang="ko-KR" altLang="en-US" dirty="0">
                <a:hlinkClick r:id="rId2" tooltip="진(술)"/>
              </a:rPr>
              <a:t>진</a:t>
            </a:r>
            <a:r>
              <a:rPr lang="ko-KR" altLang="en-US" dirty="0"/>
              <a:t>이나 </a:t>
            </a:r>
            <a:r>
              <a:rPr lang="ko-KR" altLang="en-US" dirty="0">
                <a:hlinkClick r:id="rId3" tooltip="보드카"/>
              </a:rPr>
              <a:t>보드카</a:t>
            </a:r>
            <a:r>
              <a:rPr lang="ko-KR" altLang="en-US" dirty="0"/>
              <a:t>처럼 서양을 대표하는 싸구려 </a:t>
            </a:r>
            <a:r>
              <a:rPr lang="ko-KR" altLang="en-US" dirty="0">
                <a:hlinkClick r:id="rId4" tooltip="술"/>
              </a:rPr>
              <a:t>술</a:t>
            </a:r>
            <a:r>
              <a:rPr lang="ko-KR" altLang="en-US" dirty="0"/>
              <a:t>이었고</a:t>
            </a:r>
            <a:r>
              <a:rPr lang="en-US" altLang="ko-KR" dirty="0"/>
              <a:t>, </a:t>
            </a:r>
            <a:r>
              <a:rPr lang="ko-KR" altLang="en-US" dirty="0"/>
              <a:t>아직도 싸구려 이미지가 짙다</a:t>
            </a:r>
            <a:r>
              <a:rPr lang="en-US" altLang="ko-KR" dirty="0"/>
              <a:t>. </a:t>
            </a:r>
            <a:endParaRPr lang="en-US" altLang="ko-KR" dirty="0" smtClean="0"/>
          </a:p>
          <a:p>
            <a:pPr>
              <a:lnSpc>
                <a:spcPct val="110000"/>
              </a:lnSpc>
            </a:pPr>
            <a:r>
              <a:rPr lang="ko-KR" altLang="en-US" dirty="0" smtClean="0"/>
              <a:t>달콤한 </a:t>
            </a:r>
            <a:r>
              <a:rPr lang="ko-KR" altLang="en-US" dirty="0"/>
              <a:t>냄새와 특유의 맛이 있고</a:t>
            </a:r>
            <a:r>
              <a:rPr lang="en-US" altLang="ko-KR" dirty="0"/>
              <a:t>, </a:t>
            </a:r>
            <a:r>
              <a:rPr lang="ko-KR" altLang="en-US" dirty="0" err="1"/>
              <a:t>알코올분은</a:t>
            </a:r>
            <a:r>
              <a:rPr lang="ko-KR" altLang="en-US" dirty="0"/>
              <a:t> </a:t>
            </a:r>
            <a:r>
              <a:rPr lang="en-US" altLang="ko-KR" dirty="0"/>
              <a:t>44∼45</a:t>
            </a:r>
            <a:r>
              <a:rPr lang="ko-KR" altLang="en-US" dirty="0"/>
              <a:t>％</a:t>
            </a:r>
            <a:r>
              <a:rPr lang="en-US" altLang="ko-KR" dirty="0"/>
              <a:t>, </a:t>
            </a:r>
            <a:r>
              <a:rPr lang="ko-KR" altLang="en-US" dirty="0" err="1"/>
              <a:t>엑스트랙트분은</a:t>
            </a:r>
            <a:r>
              <a:rPr lang="ko-KR" altLang="en-US" dirty="0"/>
              <a:t> </a:t>
            </a:r>
            <a:r>
              <a:rPr lang="en-US" altLang="ko-KR" dirty="0"/>
              <a:t>0.2∼0.8</a:t>
            </a:r>
            <a:r>
              <a:rPr lang="ko-KR" altLang="en-US" dirty="0"/>
              <a:t>％이다</a:t>
            </a:r>
            <a:r>
              <a:rPr lang="en-US" altLang="ko-KR" dirty="0"/>
              <a:t>.</a:t>
            </a:r>
            <a:endParaRPr lang="ko-KR" altLang="en-US" dirty="0"/>
          </a:p>
        </p:txBody>
      </p:sp>
    </p:spTree>
    <p:extLst>
      <p:ext uri="{BB962C8B-B14F-4D97-AF65-F5344CB8AC3E}">
        <p14:creationId xmlns:p14="http://schemas.microsoft.com/office/powerpoint/2010/main" val="25509827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Havana Club</a:t>
            </a:r>
            <a:endParaRPr lang="ko-KR" altLang="en-US" dirty="0"/>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205801" y="1997747"/>
            <a:ext cx="3309549" cy="4351338"/>
          </a:xfrm>
          <a:prstGeom prst="rect">
            <a:avLst/>
          </a:prstGeom>
        </p:spPr>
      </p:pic>
      <p:sp>
        <p:nvSpPr>
          <p:cNvPr id="5" name="TextBox 4"/>
          <p:cNvSpPr txBox="1"/>
          <p:nvPr/>
        </p:nvSpPr>
        <p:spPr>
          <a:xfrm>
            <a:off x="414170" y="1997747"/>
            <a:ext cx="4555863" cy="2308324"/>
          </a:xfrm>
          <a:prstGeom prst="rect">
            <a:avLst/>
          </a:prstGeom>
          <a:noFill/>
        </p:spPr>
        <p:txBody>
          <a:bodyPr wrap="square" rtlCol="0">
            <a:spAutoFit/>
          </a:bodyPr>
          <a:lstStyle/>
          <a:p>
            <a:r>
              <a:rPr lang="en-US" altLang="ko-KR" sz="2400" dirty="0" smtClean="0"/>
              <a:t>1960 </a:t>
            </a:r>
            <a:r>
              <a:rPr lang="ko-KR" altLang="en-US" sz="2400" dirty="0" smtClean="0"/>
              <a:t>쿠바에서 국유화된 양조장</a:t>
            </a:r>
            <a:endParaRPr lang="en-US" altLang="ko-KR" sz="2400" dirty="0"/>
          </a:p>
          <a:p>
            <a:r>
              <a:rPr lang="ko-KR" altLang="en-US" sz="2400" dirty="0" smtClean="0"/>
              <a:t>대표적 쿠바 럼</a:t>
            </a:r>
            <a:endParaRPr lang="en-US" altLang="ko-KR" sz="2400" dirty="0" smtClean="0"/>
          </a:p>
          <a:p>
            <a:r>
              <a:rPr lang="en-US" altLang="ko-KR" sz="2400" dirty="0" smtClean="0"/>
              <a:t>Havana Club Blanco</a:t>
            </a:r>
          </a:p>
          <a:p>
            <a:r>
              <a:rPr lang="en-US" altLang="ko-KR" sz="2400" dirty="0" smtClean="0"/>
              <a:t>Havana Club </a:t>
            </a:r>
            <a:r>
              <a:rPr lang="en-US" altLang="ko-KR" sz="2400" dirty="0" err="1" smtClean="0"/>
              <a:t>Anejo</a:t>
            </a:r>
            <a:r>
              <a:rPr lang="en-US" altLang="ko-KR" sz="2400" dirty="0" smtClean="0"/>
              <a:t> 3 </a:t>
            </a:r>
            <a:r>
              <a:rPr lang="en-US" altLang="ko-KR" sz="2400" dirty="0" err="1" smtClean="0"/>
              <a:t>Anejos</a:t>
            </a:r>
            <a:endParaRPr lang="en-US" altLang="ko-KR" sz="2400" dirty="0" smtClean="0"/>
          </a:p>
          <a:p>
            <a:r>
              <a:rPr lang="en-US" altLang="ko-KR" sz="2400" dirty="0" smtClean="0"/>
              <a:t>Havana Club Selection de Maestros</a:t>
            </a:r>
          </a:p>
          <a:p>
            <a:endParaRPr lang="en-US" altLang="ko-KR" sz="2400" dirty="0" smtClean="0"/>
          </a:p>
        </p:txBody>
      </p:sp>
    </p:spTree>
    <p:extLst>
      <p:ext uri="{BB962C8B-B14F-4D97-AF65-F5344CB8AC3E}">
        <p14:creationId xmlns:p14="http://schemas.microsoft.com/office/powerpoint/2010/main" val="98976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220532" y="703729"/>
            <a:ext cx="6096000" cy="6096000"/>
          </a:xfrm>
          <a:prstGeom prst="rect">
            <a:avLst/>
          </a:prstGeom>
        </p:spPr>
      </p:pic>
      <p:sp>
        <p:nvSpPr>
          <p:cNvPr id="2" name="제목 1"/>
          <p:cNvSpPr>
            <a:spLocks noGrp="1"/>
          </p:cNvSpPr>
          <p:nvPr>
            <p:ph type="title"/>
          </p:nvPr>
        </p:nvSpPr>
        <p:spPr/>
        <p:txBody>
          <a:bodyPr/>
          <a:lstStyle/>
          <a:p>
            <a:r>
              <a:rPr lang="en-US" altLang="ko-KR" dirty="0" smtClean="0"/>
              <a:t>Kirkland Spiced Rum</a:t>
            </a:r>
            <a:endParaRPr lang="ko-KR" altLang="en-US" dirty="0"/>
          </a:p>
        </p:txBody>
      </p:sp>
      <p:sp>
        <p:nvSpPr>
          <p:cNvPr id="4" name="직사각형 3"/>
          <p:cNvSpPr/>
          <p:nvPr/>
        </p:nvSpPr>
        <p:spPr>
          <a:xfrm>
            <a:off x="4722606" y="1965566"/>
            <a:ext cx="4120179" cy="4093428"/>
          </a:xfrm>
          <a:prstGeom prst="rect">
            <a:avLst/>
          </a:prstGeom>
        </p:spPr>
        <p:txBody>
          <a:bodyPr wrap="square">
            <a:spAutoFit/>
          </a:bodyPr>
          <a:lstStyle/>
          <a:p>
            <a:r>
              <a:rPr lang="en-US" altLang="ko-KR" sz="2000" dirty="0"/>
              <a:t>Spiced rums aren’t known for subtlety, so this sub-$20 bottle is not for sipping. But cautious buyers shouldn’t let the price tag fool them—this rum is legit. While a cheapo bottle like this could easily be filled with ethanol dyed brown, Kirkland Spiced Rum doesn’t just burn the back of your throat. </a:t>
            </a:r>
            <a:r>
              <a:rPr lang="en-US" altLang="ko-KR" sz="2000" dirty="0" err="1"/>
              <a:t>Christmasy</a:t>
            </a:r>
            <a:r>
              <a:rPr lang="en-US" altLang="ko-KR" sz="2000" dirty="0"/>
              <a:t> spices come through on top of a creamy sugar cane rum base, which makes it great for mixing into Coquito or a heavy spiced punch</a:t>
            </a:r>
            <a:endParaRPr lang="ko-KR" altLang="en-US" sz="2000" dirty="0"/>
          </a:p>
        </p:txBody>
      </p:sp>
    </p:spTree>
    <p:extLst>
      <p:ext uri="{BB962C8B-B14F-4D97-AF65-F5344CB8AC3E}">
        <p14:creationId xmlns:p14="http://schemas.microsoft.com/office/powerpoint/2010/main" val="581201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367584" y="3178158"/>
            <a:ext cx="6295660" cy="3532565"/>
          </a:xfrm>
          <a:prstGeom prst="rect">
            <a:avLst/>
          </a:prstGeom>
        </p:spPr>
      </p:pic>
      <p:sp>
        <p:nvSpPr>
          <p:cNvPr id="2" name="제목 1"/>
          <p:cNvSpPr>
            <a:spLocks noGrp="1"/>
          </p:cNvSpPr>
          <p:nvPr>
            <p:ph type="title"/>
          </p:nvPr>
        </p:nvSpPr>
        <p:spPr/>
        <p:txBody>
          <a:bodyPr/>
          <a:lstStyle/>
          <a:p>
            <a:r>
              <a:rPr lang="ko-KR" altLang="en-US" dirty="0" smtClean="0"/>
              <a:t>보드카</a:t>
            </a:r>
            <a:endParaRPr lang="ko-KR" altLang="en-US" dirty="0"/>
          </a:p>
        </p:txBody>
      </p:sp>
      <p:sp>
        <p:nvSpPr>
          <p:cNvPr id="3" name="내용 개체 틀 2"/>
          <p:cNvSpPr>
            <a:spLocks noGrp="1"/>
          </p:cNvSpPr>
          <p:nvPr>
            <p:ph idx="1"/>
          </p:nvPr>
        </p:nvSpPr>
        <p:spPr>
          <a:xfrm>
            <a:off x="495197" y="1440095"/>
            <a:ext cx="7886700" cy="4351338"/>
          </a:xfrm>
        </p:spPr>
        <p:txBody>
          <a:bodyPr>
            <a:normAutofit/>
          </a:bodyPr>
          <a:lstStyle/>
          <a:p>
            <a:pPr>
              <a:lnSpc>
                <a:spcPct val="120000"/>
              </a:lnSpc>
            </a:pPr>
            <a:r>
              <a:rPr lang="ko-KR" altLang="en-US" sz="2400" dirty="0"/>
              <a:t>전분이나 </a:t>
            </a:r>
            <a:r>
              <a:rPr lang="ko-KR" altLang="en-US" sz="2400" dirty="0" smtClean="0"/>
              <a:t>당분을 </a:t>
            </a:r>
            <a:r>
              <a:rPr lang="ko-KR" altLang="en-US" sz="2400" dirty="0"/>
              <a:t>함유한 아무 작물이나 써서 만들 수 있다</a:t>
            </a:r>
            <a:r>
              <a:rPr lang="en-US" altLang="ko-KR" sz="2400" dirty="0"/>
              <a:t>. </a:t>
            </a:r>
            <a:r>
              <a:rPr lang="ko-KR" altLang="en-US" sz="2400" dirty="0"/>
              <a:t> </a:t>
            </a:r>
            <a:r>
              <a:rPr lang="ko-KR" altLang="en-US" sz="2400" dirty="0" smtClean="0"/>
              <a:t>흔히 </a:t>
            </a:r>
            <a:r>
              <a:rPr lang="ko-KR" altLang="en-US" sz="2400" dirty="0"/>
              <a:t>수수</a:t>
            </a:r>
            <a:r>
              <a:rPr lang="en-US" altLang="ko-KR" sz="2400" dirty="0"/>
              <a:t>, </a:t>
            </a:r>
            <a:r>
              <a:rPr lang="ko-KR" altLang="en-US" sz="2400" dirty="0"/>
              <a:t>옥수수</a:t>
            </a:r>
            <a:r>
              <a:rPr lang="en-US" altLang="ko-KR" sz="2400" dirty="0"/>
              <a:t>, </a:t>
            </a:r>
            <a:r>
              <a:rPr lang="ko-KR" altLang="en-US" sz="2400" dirty="0"/>
              <a:t>호밀</a:t>
            </a:r>
            <a:r>
              <a:rPr lang="en-US" altLang="ko-KR" sz="2400" dirty="0"/>
              <a:t>, </a:t>
            </a:r>
            <a:r>
              <a:rPr lang="ko-KR" altLang="en-US" sz="2400" dirty="0"/>
              <a:t>밀 같은 곡물을 이용해서 만드는데</a:t>
            </a:r>
            <a:r>
              <a:rPr lang="en-US" altLang="ko-KR" sz="2400" dirty="0"/>
              <a:t>, </a:t>
            </a:r>
            <a:r>
              <a:rPr lang="ko-KR" altLang="en-US" sz="2400" dirty="0"/>
              <a:t>호밀과 밀로 만든 걸 높이 쳐 준다</a:t>
            </a:r>
            <a:r>
              <a:rPr lang="en-US" altLang="ko-KR" sz="2400" dirty="0"/>
              <a:t>. </a:t>
            </a:r>
            <a:r>
              <a:rPr lang="ko-KR" altLang="en-US" sz="2400" dirty="0"/>
              <a:t>경우에 따라 </a:t>
            </a:r>
            <a:r>
              <a:rPr lang="ko-KR" altLang="en-US" sz="2400" dirty="0" smtClean="0"/>
              <a:t>감자</a:t>
            </a:r>
            <a:r>
              <a:rPr lang="en-US" altLang="ko-KR" sz="2400" dirty="0" smtClean="0"/>
              <a:t>, </a:t>
            </a:r>
            <a:r>
              <a:rPr lang="ko-KR" altLang="en-US" sz="2400" dirty="0"/>
              <a:t>원당</a:t>
            </a:r>
            <a:r>
              <a:rPr lang="en-US" altLang="ko-KR" sz="2400" dirty="0"/>
              <a:t>, </a:t>
            </a:r>
            <a:r>
              <a:rPr lang="ko-KR" altLang="en-US" sz="2400" dirty="0"/>
              <a:t>콩</a:t>
            </a:r>
            <a:r>
              <a:rPr lang="en-US" altLang="ko-KR" sz="2400" dirty="0"/>
              <a:t>, </a:t>
            </a:r>
            <a:r>
              <a:rPr lang="ko-KR" altLang="en-US" sz="2400" dirty="0"/>
              <a:t>포도</a:t>
            </a:r>
            <a:r>
              <a:rPr lang="en-US" altLang="ko-KR" sz="2400" dirty="0"/>
              <a:t>, </a:t>
            </a:r>
            <a:r>
              <a:rPr lang="ko-KR" altLang="en-US" sz="2400" dirty="0"/>
              <a:t>쌀</a:t>
            </a:r>
            <a:r>
              <a:rPr lang="en-US" altLang="ko-KR" sz="2400" dirty="0"/>
              <a:t>, </a:t>
            </a:r>
            <a:r>
              <a:rPr lang="ko-KR" altLang="en-US" sz="2400" dirty="0"/>
              <a:t>사탕무로 만들기도 한다</a:t>
            </a:r>
            <a:r>
              <a:rPr lang="en-US" altLang="ko-KR" sz="2400" dirty="0"/>
              <a:t>. </a:t>
            </a:r>
            <a:r>
              <a:rPr lang="ko-KR" altLang="en-US" sz="2400" dirty="0" smtClean="0"/>
              <a:t>이렇게 </a:t>
            </a:r>
            <a:r>
              <a:rPr lang="ko-KR" altLang="en-US" sz="2400" dirty="0"/>
              <a:t>만들어진 밑술을 증류한 후 활성탄으로 여과하여 냄새와 맛을 없앤다</a:t>
            </a:r>
            <a:r>
              <a:rPr lang="en-US" altLang="ko-KR" sz="2400" dirty="0"/>
              <a:t>. </a:t>
            </a:r>
            <a:endParaRPr lang="ko-KR" altLang="en-US" sz="2400" dirty="0"/>
          </a:p>
        </p:txBody>
      </p:sp>
    </p:spTree>
    <p:extLst>
      <p:ext uri="{BB962C8B-B14F-4D97-AF65-F5344CB8AC3E}">
        <p14:creationId xmlns:p14="http://schemas.microsoft.com/office/powerpoint/2010/main" val="924874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Arak</a:t>
            </a:r>
            <a:endParaRPr lang="ko-KR" altLang="en-US" dirty="0"/>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56445" y="1976232"/>
            <a:ext cx="3263503" cy="4351338"/>
          </a:xfrm>
          <a:prstGeom prst="rect">
            <a:avLst/>
          </a:prstGeom>
        </p:spPr>
      </p:pic>
      <p:sp>
        <p:nvSpPr>
          <p:cNvPr id="5" name="직사각형 4"/>
          <p:cNvSpPr/>
          <p:nvPr/>
        </p:nvSpPr>
        <p:spPr>
          <a:xfrm>
            <a:off x="4019948" y="1976232"/>
            <a:ext cx="4925036" cy="2308324"/>
          </a:xfrm>
          <a:prstGeom prst="rect">
            <a:avLst/>
          </a:prstGeom>
        </p:spPr>
        <p:txBody>
          <a:bodyPr wrap="square">
            <a:spAutoFit/>
          </a:bodyPr>
          <a:lstStyle/>
          <a:p>
            <a:r>
              <a:rPr lang="zh-CN" altLang="en-US" sz="2400" dirty="0"/>
              <a:t>類型	</a:t>
            </a:r>
            <a:r>
              <a:rPr lang="en-US" altLang="zh-CN" sz="2400" dirty="0" smtClean="0"/>
              <a:t>	</a:t>
            </a:r>
            <a:r>
              <a:rPr lang="zh-CN" altLang="en-US" sz="2400" dirty="0" smtClean="0"/>
              <a:t>茴香</a:t>
            </a:r>
            <a:r>
              <a:rPr lang="en-US" altLang="zh-CN" sz="2400" dirty="0" smtClean="0"/>
              <a:t>(</a:t>
            </a:r>
            <a:r>
              <a:rPr lang="en-US" altLang="ko-KR" sz="2400" dirty="0" smtClean="0"/>
              <a:t>anise</a:t>
            </a:r>
            <a:r>
              <a:rPr lang="ko-KR" altLang="en-US" sz="2400" dirty="0" smtClean="0"/>
              <a:t> </a:t>
            </a:r>
            <a:r>
              <a:rPr lang="en-US" altLang="ko-KR" sz="2400" dirty="0" smtClean="0"/>
              <a:t>)</a:t>
            </a:r>
            <a:r>
              <a:rPr lang="zh-CN" altLang="en-US" sz="2400" dirty="0" smtClean="0"/>
              <a:t>酒 </a:t>
            </a:r>
            <a:r>
              <a:rPr lang="zh-CN" altLang="en-US" sz="2400" dirty="0"/>
              <a:t>力娇</a:t>
            </a:r>
            <a:r>
              <a:rPr lang="zh-CN" altLang="en-US" sz="2400" dirty="0" smtClean="0"/>
              <a:t>酒</a:t>
            </a:r>
            <a:r>
              <a:rPr lang="en-US" altLang="zh-CN" sz="2400" dirty="0" smtClean="0"/>
              <a:t>(liqueur)</a:t>
            </a:r>
            <a:endParaRPr lang="zh-CN" altLang="en-US" sz="2400" dirty="0"/>
          </a:p>
          <a:p>
            <a:r>
              <a:rPr lang="zh-CN" altLang="en-US" sz="2400" dirty="0"/>
              <a:t>起源</a:t>
            </a:r>
            <a:r>
              <a:rPr lang="zh-CN" altLang="en-US" sz="2400" dirty="0" smtClean="0"/>
              <a:t>地</a:t>
            </a:r>
            <a:r>
              <a:rPr lang="en-US" altLang="zh-CN" sz="2400" dirty="0" smtClean="0"/>
              <a:t>	</a:t>
            </a:r>
            <a:r>
              <a:rPr lang="zh-CN" altLang="en-US" sz="2400" dirty="0" smtClean="0"/>
              <a:t>中</a:t>
            </a:r>
            <a:r>
              <a:rPr lang="zh-CN" altLang="en-US" sz="2400" dirty="0"/>
              <a:t>东</a:t>
            </a:r>
          </a:p>
          <a:p>
            <a:r>
              <a:rPr lang="zh-CN" altLang="en-US" sz="2400" dirty="0"/>
              <a:t>酒精</a:t>
            </a:r>
            <a:r>
              <a:rPr lang="zh-CN" altLang="en-US" sz="2400" dirty="0" smtClean="0"/>
              <a:t>度</a:t>
            </a:r>
            <a:r>
              <a:rPr lang="en-US" altLang="zh-CN" sz="2400" dirty="0" smtClean="0"/>
              <a:t>	50 – 63% (100 – 126 proof)</a:t>
            </a:r>
            <a:endParaRPr lang="en-US" altLang="zh-CN" sz="2400" dirty="0"/>
          </a:p>
          <a:p>
            <a:r>
              <a:rPr lang="zh-CN" altLang="en-US" sz="2400" dirty="0"/>
              <a:t>顏色	</a:t>
            </a:r>
            <a:r>
              <a:rPr lang="en-US" altLang="zh-CN" sz="2400" dirty="0" smtClean="0"/>
              <a:t>	</a:t>
            </a:r>
            <a:r>
              <a:rPr lang="zh-CN" altLang="en-US" sz="2400" dirty="0" smtClean="0"/>
              <a:t>透</a:t>
            </a:r>
            <a:r>
              <a:rPr lang="zh-CN" altLang="en-US" sz="2400" dirty="0"/>
              <a:t>明</a:t>
            </a:r>
            <a:endParaRPr lang="ko-KR" altLang="en-US" sz="2400" dirty="0"/>
          </a:p>
        </p:txBody>
      </p:sp>
    </p:spTree>
    <p:extLst>
      <p:ext uri="{BB962C8B-B14F-4D97-AF65-F5344CB8AC3E}">
        <p14:creationId xmlns:p14="http://schemas.microsoft.com/office/powerpoint/2010/main" val="1381435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93745" y="2579818"/>
            <a:ext cx="3781985" cy="2836489"/>
          </a:xfrm>
          <a:prstGeom prst="rect">
            <a:avLst/>
          </a:prstGeom>
        </p:spPr>
      </p:pic>
      <p:sp>
        <p:nvSpPr>
          <p:cNvPr id="2" name="제목 1"/>
          <p:cNvSpPr>
            <a:spLocks noGrp="1"/>
          </p:cNvSpPr>
          <p:nvPr>
            <p:ph type="title"/>
          </p:nvPr>
        </p:nvSpPr>
        <p:spPr/>
        <p:txBody>
          <a:bodyPr/>
          <a:lstStyle/>
          <a:p>
            <a:r>
              <a:rPr lang="en-US" altLang="ko-KR" dirty="0" smtClean="0"/>
              <a:t>Absolute</a:t>
            </a:r>
            <a:endParaRPr lang="ko-KR" altLang="en-US" dirty="0"/>
          </a:p>
        </p:txBody>
      </p:sp>
      <p:sp>
        <p:nvSpPr>
          <p:cNvPr id="3" name="내용 개체 틀 2"/>
          <p:cNvSpPr>
            <a:spLocks noGrp="1"/>
          </p:cNvSpPr>
          <p:nvPr>
            <p:ph idx="1"/>
          </p:nvPr>
        </p:nvSpPr>
        <p:spPr>
          <a:xfrm>
            <a:off x="262890" y="1822393"/>
            <a:ext cx="4707142" cy="4351338"/>
          </a:xfrm>
        </p:spPr>
        <p:txBody>
          <a:bodyPr>
            <a:normAutofit/>
          </a:bodyPr>
          <a:lstStyle/>
          <a:p>
            <a:r>
              <a:rPr lang="ko-KR" altLang="en-US" sz="2400" dirty="0" smtClean="0"/>
              <a:t>스웨덴 보드카 </a:t>
            </a:r>
            <a:endParaRPr lang="en-US" altLang="ko-KR" sz="2400" dirty="0" smtClean="0"/>
          </a:p>
          <a:p>
            <a:r>
              <a:rPr lang="ko-KR" altLang="en-US" sz="2400" dirty="0" smtClean="0"/>
              <a:t>술 </a:t>
            </a:r>
            <a:r>
              <a:rPr lang="ko-KR" altLang="en-US" sz="2400" dirty="0"/>
              <a:t>자체보다는 마케팅으로 비싸게 </a:t>
            </a:r>
            <a:r>
              <a:rPr lang="ko-KR" altLang="en-US" sz="2400" dirty="0" smtClean="0"/>
              <a:t>잘 팔리게 된 </a:t>
            </a:r>
            <a:r>
              <a:rPr lang="ko-KR" altLang="en-US" sz="2400" dirty="0"/>
              <a:t>케이스이다</a:t>
            </a:r>
            <a:r>
              <a:rPr lang="en-US" altLang="ko-KR" sz="2400" dirty="0" smtClean="0"/>
              <a:t>.</a:t>
            </a:r>
          </a:p>
          <a:p>
            <a:r>
              <a:rPr lang="ko-KR" altLang="en-US" sz="2400" dirty="0"/>
              <a:t>국내에서 가장 인지도가 높은 양주 중 하나</a:t>
            </a:r>
            <a:r>
              <a:rPr lang="en-US" altLang="ko-KR" sz="2400" dirty="0"/>
              <a:t>.</a:t>
            </a:r>
            <a:endParaRPr lang="ko-KR" altLang="en-US" sz="2400" dirty="0"/>
          </a:p>
        </p:txBody>
      </p:sp>
    </p:spTree>
    <p:extLst>
      <p:ext uri="{BB962C8B-B14F-4D97-AF65-F5344CB8AC3E}">
        <p14:creationId xmlns:p14="http://schemas.microsoft.com/office/powerpoint/2010/main" val="914957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Kirkland French Vodka</a:t>
            </a:r>
            <a:endParaRPr lang="ko-KR" altLang="en-US" dirty="0"/>
          </a:p>
        </p:txBody>
      </p:sp>
      <p:pic>
        <p:nvPicPr>
          <p:cNvPr id="3" name="그림 2"/>
          <p:cNvPicPr>
            <a:picLocks noChangeAspect="1"/>
          </p:cNvPicPr>
          <p:nvPr/>
        </p:nvPicPr>
        <p:blipFill>
          <a:blip r:embed="rId2"/>
          <a:stretch>
            <a:fillRect/>
          </a:stretch>
        </p:blipFill>
        <p:spPr>
          <a:xfrm>
            <a:off x="1012394" y="1199866"/>
            <a:ext cx="2214899" cy="5572073"/>
          </a:xfrm>
          <a:prstGeom prst="rect">
            <a:avLst/>
          </a:prstGeom>
        </p:spPr>
      </p:pic>
      <p:sp>
        <p:nvSpPr>
          <p:cNvPr id="7" name="직사각형 6"/>
          <p:cNvSpPr/>
          <p:nvPr/>
        </p:nvSpPr>
        <p:spPr>
          <a:xfrm>
            <a:off x="3754417" y="2109466"/>
            <a:ext cx="5045337" cy="4093428"/>
          </a:xfrm>
          <a:prstGeom prst="rect">
            <a:avLst/>
          </a:prstGeom>
        </p:spPr>
        <p:txBody>
          <a:bodyPr wrap="square">
            <a:spAutoFit/>
          </a:bodyPr>
          <a:lstStyle/>
          <a:p>
            <a:r>
              <a:rPr lang="en-US" altLang="ko-KR" sz="2000" dirty="0"/>
              <a:t>This is the reason Costco fans go gaga for the store’s spirits section, trading gossip about the Kirkland Signature French Vodka in hushed tones like it’s Prohibition all over again. The rumor going round is that the vodka has close ties to the only other well known </a:t>
            </a:r>
            <a:r>
              <a:rPr lang="en-US" altLang="ko-KR" sz="2000" dirty="0" err="1"/>
              <a:t>Francophilic</a:t>
            </a:r>
            <a:r>
              <a:rPr lang="en-US" altLang="ko-KR" sz="2000" dirty="0"/>
              <a:t> vodka brand—cough, Grey Goose—and some even claim it’s the same clear booze disguised in a Kirkland bottle. While you may or may not be snapping up Grey Goose for a fraction of the cost, if the vodka’s good enough to sustain the rumor, it’s good enough for your Vodka Tonic</a:t>
            </a:r>
            <a:endParaRPr lang="ko-KR" altLang="en-US" sz="2000" dirty="0"/>
          </a:p>
        </p:txBody>
      </p:sp>
    </p:spTree>
    <p:extLst>
      <p:ext uri="{BB962C8B-B14F-4D97-AF65-F5344CB8AC3E}">
        <p14:creationId xmlns:p14="http://schemas.microsoft.com/office/powerpoint/2010/main" val="615162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a:t>
            </a:r>
            <a:r>
              <a:rPr lang="en-US" altLang="ko-KR" dirty="0" smtClean="0"/>
              <a:t>Drambuie - Liqueur</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436" y="1410377"/>
            <a:ext cx="3936497" cy="5251287"/>
          </a:xfrm>
          <a:prstGeom prst="rect">
            <a:avLst/>
          </a:prstGeom>
        </p:spPr>
      </p:pic>
      <p:sp>
        <p:nvSpPr>
          <p:cNvPr id="4" name="직사각형 3"/>
          <p:cNvSpPr/>
          <p:nvPr/>
        </p:nvSpPr>
        <p:spPr>
          <a:xfrm>
            <a:off x="4026984" y="1306352"/>
            <a:ext cx="4893991" cy="5078313"/>
          </a:xfrm>
          <a:prstGeom prst="rect">
            <a:avLst/>
          </a:prstGeom>
        </p:spPr>
        <p:txBody>
          <a:bodyPr wrap="square">
            <a:spAutoFit/>
          </a:bodyPr>
          <a:lstStyle/>
          <a:p>
            <a:r>
              <a:rPr lang="en-US" altLang="ko-KR" dirty="0"/>
              <a:t>1745</a:t>
            </a:r>
            <a:r>
              <a:rPr lang="ko-KR" altLang="en-US" dirty="0"/>
              <a:t>년 찰스 에드워드 스튜어트 왕자는 스코틀랜드의 </a:t>
            </a:r>
            <a:r>
              <a:rPr lang="ko-KR" altLang="en-US" dirty="0" smtClean="0"/>
              <a:t>지지세력</a:t>
            </a:r>
            <a:r>
              <a:rPr lang="en-US" altLang="ko-KR" dirty="0"/>
              <a:t> </a:t>
            </a:r>
            <a:r>
              <a:rPr lang="ko-KR" altLang="en-US" dirty="0" err="1" smtClean="0"/>
              <a:t>재커바이트</a:t>
            </a:r>
            <a:r>
              <a:rPr lang="ko-KR" altLang="en-US" dirty="0" err="1"/>
              <a:t>르</a:t>
            </a:r>
            <a:r>
              <a:rPr lang="ko-KR" altLang="en-US" dirty="0" smtClean="0"/>
              <a:t> </a:t>
            </a:r>
            <a:r>
              <a:rPr lang="ko-KR" altLang="en-US" dirty="0"/>
              <a:t>이끌고 왕위 전쟁을 벌이지만 이듬해 패퇴하여 도주하는 신세가 된다</a:t>
            </a:r>
            <a:r>
              <a:rPr lang="en-US" altLang="ko-KR" dirty="0"/>
              <a:t>. </a:t>
            </a:r>
            <a:r>
              <a:rPr lang="ko-KR" altLang="en-US" dirty="0"/>
              <a:t>그의 목에는 </a:t>
            </a:r>
            <a:r>
              <a:rPr lang="en-US" altLang="ko-KR" dirty="0"/>
              <a:t>3</a:t>
            </a:r>
            <a:r>
              <a:rPr lang="ko-KR" altLang="en-US" dirty="0"/>
              <a:t>만 파운드라는 천문학적인 현상금이 걸렸는데</a:t>
            </a:r>
            <a:r>
              <a:rPr lang="en-US" altLang="ko-KR" dirty="0"/>
              <a:t>, </a:t>
            </a:r>
            <a:r>
              <a:rPr lang="ko-KR" altLang="en-US" dirty="0"/>
              <a:t>스코틀랜드의 </a:t>
            </a:r>
            <a:r>
              <a:rPr lang="ko-KR" altLang="en-US" dirty="0" err="1"/>
              <a:t>맥키논</a:t>
            </a:r>
            <a:r>
              <a:rPr lang="ko-KR" altLang="en-US" dirty="0"/>
              <a:t> 가문은 그를 밀고하지 않고 끝까지 호위하여 주었다</a:t>
            </a:r>
            <a:r>
              <a:rPr lang="en-US" altLang="ko-KR" dirty="0"/>
              <a:t>. </a:t>
            </a:r>
            <a:r>
              <a:rPr lang="ko-KR" altLang="en-US" dirty="0"/>
              <a:t>에드워드 왕자는 유럽으로 망명하면서 </a:t>
            </a:r>
            <a:r>
              <a:rPr lang="ko-KR" altLang="en-US" dirty="0" err="1"/>
              <a:t>맥키논</a:t>
            </a:r>
            <a:r>
              <a:rPr lang="ko-KR" altLang="en-US" dirty="0"/>
              <a:t> </a:t>
            </a:r>
            <a:r>
              <a:rPr lang="ko-KR" altLang="en-US" dirty="0" smtClean="0"/>
              <a:t>가문의 의리에 보답하고자 왕가 비전의 레시피를 가르쳐주었다</a:t>
            </a:r>
            <a:r>
              <a:rPr lang="en-US" altLang="ko-KR" dirty="0" smtClean="0"/>
              <a:t>.</a:t>
            </a:r>
          </a:p>
          <a:p>
            <a:endParaRPr lang="en-US" altLang="ko-KR" dirty="0"/>
          </a:p>
          <a:p>
            <a:r>
              <a:rPr lang="en-US" altLang="ko-KR" dirty="0"/>
              <a:t>'Drambuie'</a:t>
            </a:r>
            <a:r>
              <a:rPr lang="ko-KR" altLang="en-US" dirty="0"/>
              <a:t>는 게일어로 </a:t>
            </a:r>
            <a:r>
              <a:rPr lang="en-US" altLang="ko-KR" dirty="0"/>
              <a:t>'</a:t>
            </a:r>
            <a:r>
              <a:rPr lang="ko-KR" altLang="en-US" dirty="0"/>
              <a:t>만족스러운 마실 것</a:t>
            </a:r>
            <a:r>
              <a:rPr lang="en-US" altLang="ko-KR" dirty="0"/>
              <a:t>'</a:t>
            </a:r>
            <a:r>
              <a:rPr lang="ko-KR" altLang="en-US" dirty="0"/>
              <a:t>이라는 의미라고 한다</a:t>
            </a:r>
            <a:r>
              <a:rPr lang="en-US" altLang="ko-KR" dirty="0" smtClean="0"/>
              <a:t>. </a:t>
            </a:r>
            <a:r>
              <a:rPr lang="ko-KR" altLang="en-US" dirty="0" smtClean="0"/>
              <a:t>스카치 </a:t>
            </a:r>
            <a:r>
              <a:rPr lang="ko-KR" altLang="en-US" dirty="0"/>
              <a:t>위스키를 </a:t>
            </a:r>
            <a:r>
              <a:rPr lang="ko-KR" altLang="en-US" dirty="0" smtClean="0"/>
              <a:t>베이스로</a:t>
            </a:r>
            <a:r>
              <a:rPr lang="en-US" altLang="ko-KR" dirty="0" smtClean="0"/>
              <a:t>, </a:t>
            </a:r>
            <a:r>
              <a:rPr lang="ko-KR" altLang="en-US" dirty="0" smtClean="0"/>
              <a:t>벌꿀과 허브를 넣어 달콤하면서도 밀짚 </a:t>
            </a:r>
            <a:r>
              <a:rPr lang="ko-KR" altLang="en-US" dirty="0"/>
              <a:t>냄새같은 묵직하고 독특한 </a:t>
            </a:r>
            <a:r>
              <a:rPr lang="ko-KR" altLang="en-US" dirty="0" smtClean="0"/>
              <a:t>향을 나타낸다</a:t>
            </a:r>
            <a:r>
              <a:rPr lang="en-US" altLang="ko-KR" dirty="0" smtClean="0"/>
              <a:t>.</a:t>
            </a:r>
          </a:p>
          <a:p>
            <a:endParaRPr lang="en-US" altLang="ko-KR" dirty="0"/>
          </a:p>
          <a:p>
            <a:r>
              <a:rPr lang="en-US" altLang="ko-KR" dirty="0" smtClean="0"/>
              <a:t>&lt;</a:t>
            </a:r>
            <a:r>
              <a:rPr lang="ko-KR" altLang="en-US" dirty="0"/>
              <a:t>카사블랑카</a:t>
            </a:r>
            <a:r>
              <a:rPr lang="en-US" altLang="ko-KR" dirty="0"/>
              <a:t>&gt;</a:t>
            </a:r>
            <a:r>
              <a:rPr lang="ko-KR" altLang="en-US" dirty="0"/>
              <a:t>의 </a:t>
            </a:r>
            <a:r>
              <a:rPr lang="ko-KR" altLang="en-US" dirty="0" err="1"/>
              <a:t>험프리</a:t>
            </a:r>
            <a:r>
              <a:rPr lang="ko-KR" altLang="en-US" dirty="0"/>
              <a:t> </a:t>
            </a:r>
            <a:r>
              <a:rPr lang="ko-KR" altLang="en-US" dirty="0" err="1"/>
              <a:t>보가트가</a:t>
            </a:r>
            <a:r>
              <a:rPr lang="ko-KR" altLang="en-US" dirty="0"/>
              <a:t> 사랑한 술로도 </a:t>
            </a:r>
            <a:r>
              <a:rPr lang="ko-KR" altLang="en-US" dirty="0" smtClean="0"/>
              <a:t>칵테일 </a:t>
            </a:r>
            <a:r>
              <a:rPr lang="ko-KR" altLang="en-US" dirty="0"/>
              <a:t>중 하나인 </a:t>
            </a:r>
            <a:r>
              <a:rPr lang="ko-KR" altLang="en-US" dirty="0" err="1"/>
              <a:t>러스티</a:t>
            </a:r>
            <a:r>
              <a:rPr lang="ko-KR" altLang="en-US" dirty="0"/>
              <a:t> </a:t>
            </a:r>
            <a:r>
              <a:rPr lang="ko-KR" altLang="en-US" dirty="0" err="1"/>
              <a:t>네일의</a:t>
            </a:r>
            <a:r>
              <a:rPr lang="ko-KR" altLang="en-US" dirty="0"/>
              <a:t> </a:t>
            </a:r>
            <a:r>
              <a:rPr lang="ko-KR" altLang="en-US" dirty="0" err="1" smtClean="0"/>
              <a:t>부재료로도</a:t>
            </a:r>
            <a:r>
              <a:rPr lang="ko-KR" altLang="en-US" dirty="0" smtClean="0"/>
              <a:t> </a:t>
            </a:r>
            <a:r>
              <a:rPr lang="ko-KR" altLang="en-US" dirty="0"/>
              <a:t>유명</a:t>
            </a:r>
            <a:r>
              <a:rPr lang="en-US" altLang="ko-KR" dirty="0"/>
              <a:t>. </a:t>
            </a:r>
            <a:endParaRPr lang="ko-KR" altLang="en-US" dirty="0"/>
          </a:p>
        </p:txBody>
      </p:sp>
    </p:spTree>
    <p:extLst>
      <p:ext uri="{BB962C8B-B14F-4D97-AF65-F5344CB8AC3E}">
        <p14:creationId xmlns:p14="http://schemas.microsoft.com/office/powerpoint/2010/main" val="3902303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Jägermeister </a:t>
            </a:r>
            <a:r>
              <a:rPr lang="en-US" altLang="ko-KR" dirty="0" smtClean="0"/>
              <a:t>- Liqueur</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8885" y="1871830"/>
            <a:ext cx="3350604" cy="4238514"/>
          </a:xfrm>
          <a:prstGeom prst="rect">
            <a:avLst/>
          </a:prstGeom>
        </p:spPr>
      </p:pic>
      <p:sp>
        <p:nvSpPr>
          <p:cNvPr id="4" name="직사각형 3"/>
          <p:cNvSpPr/>
          <p:nvPr/>
        </p:nvSpPr>
        <p:spPr>
          <a:xfrm>
            <a:off x="3937971" y="1102368"/>
            <a:ext cx="4572000" cy="5078313"/>
          </a:xfrm>
          <a:prstGeom prst="rect">
            <a:avLst/>
          </a:prstGeom>
        </p:spPr>
        <p:txBody>
          <a:bodyPr>
            <a:spAutoFit/>
          </a:bodyPr>
          <a:lstStyle/>
          <a:p>
            <a:r>
              <a:rPr lang="en-US" altLang="ko-KR" dirty="0"/>
              <a:t>1934</a:t>
            </a:r>
            <a:r>
              <a:rPr lang="ko-KR" altLang="en-US" dirty="0"/>
              <a:t>년 독일의 마스트</a:t>
            </a:r>
            <a:r>
              <a:rPr lang="en-US" altLang="ko-KR" dirty="0"/>
              <a:t>-</a:t>
            </a:r>
            <a:r>
              <a:rPr lang="ko-KR" altLang="en-US" dirty="0"/>
              <a:t>예거마이스터</a:t>
            </a:r>
            <a:r>
              <a:rPr lang="en-US" altLang="ko-KR" dirty="0"/>
              <a:t>(Mast-Jägermeister)</a:t>
            </a:r>
            <a:r>
              <a:rPr lang="ko-KR" altLang="en-US" dirty="0"/>
              <a:t>사에서 개발된 전통 </a:t>
            </a:r>
            <a:r>
              <a:rPr lang="ko-KR" altLang="en-US" dirty="0" err="1"/>
              <a:t>리큐르이다</a:t>
            </a:r>
            <a:r>
              <a:rPr lang="en-US" altLang="ko-KR" dirty="0"/>
              <a:t>. </a:t>
            </a:r>
            <a:r>
              <a:rPr lang="ko-KR" altLang="en-US" dirty="0"/>
              <a:t>독일의 전통 </a:t>
            </a:r>
            <a:r>
              <a:rPr lang="ko-KR" altLang="en-US" dirty="0" err="1"/>
              <a:t>리큐르로서</a:t>
            </a:r>
            <a:r>
              <a:rPr lang="ko-KR" altLang="en-US" dirty="0"/>
              <a:t> </a:t>
            </a:r>
            <a:r>
              <a:rPr lang="ko-KR" altLang="en-US" dirty="0" err="1"/>
              <a:t>비터스의</a:t>
            </a:r>
            <a:r>
              <a:rPr lang="ko-KR" altLang="en-US" dirty="0"/>
              <a:t> 일종인 </a:t>
            </a:r>
            <a:r>
              <a:rPr lang="ko-KR" altLang="en-US" dirty="0" err="1"/>
              <a:t>크로이터리쾨르</a:t>
            </a:r>
            <a:r>
              <a:rPr lang="en-US" altLang="ko-KR" dirty="0"/>
              <a:t>(</a:t>
            </a:r>
            <a:r>
              <a:rPr lang="en-US" altLang="ko-KR" dirty="0" err="1"/>
              <a:t>Kräuterlikör</a:t>
            </a:r>
            <a:r>
              <a:rPr lang="en-US" altLang="ko-KR" dirty="0"/>
              <a:t>)</a:t>
            </a:r>
            <a:r>
              <a:rPr lang="ko-KR" altLang="en-US" dirty="0"/>
              <a:t>에서 유래되었다</a:t>
            </a:r>
            <a:r>
              <a:rPr lang="en-US" altLang="ko-KR" dirty="0"/>
              <a:t>.</a:t>
            </a:r>
          </a:p>
          <a:p>
            <a:endParaRPr lang="en-US" altLang="ko-KR" dirty="0"/>
          </a:p>
          <a:p>
            <a:r>
              <a:rPr lang="ko-KR" altLang="en-US" dirty="0"/>
              <a:t>주정과 물을 혼합하여 </a:t>
            </a:r>
            <a:r>
              <a:rPr lang="en-US" altLang="ko-KR" dirty="0"/>
              <a:t>56</a:t>
            </a:r>
            <a:r>
              <a:rPr lang="ko-KR" altLang="en-US" dirty="0"/>
              <a:t>가지 허브 잎</a:t>
            </a:r>
            <a:r>
              <a:rPr lang="en-US" altLang="ko-KR" dirty="0"/>
              <a:t>, </a:t>
            </a:r>
            <a:r>
              <a:rPr lang="ko-KR" altLang="en-US" dirty="0"/>
              <a:t>열매</a:t>
            </a:r>
            <a:r>
              <a:rPr lang="en-US" altLang="ko-KR" dirty="0"/>
              <a:t>, </a:t>
            </a:r>
            <a:r>
              <a:rPr lang="ko-KR" altLang="en-US" dirty="0"/>
              <a:t>뿌리</a:t>
            </a:r>
            <a:r>
              <a:rPr lang="en-US" altLang="ko-KR" dirty="0"/>
              <a:t>, </a:t>
            </a:r>
            <a:r>
              <a:rPr lang="ko-KR" altLang="en-US" dirty="0"/>
              <a:t>향료 등을 </a:t>
            </a:r>
            <a:r>
              <a:rPr lang="ko-KR" altLang="en-US" dirty="0" err="1"/>
              <a:t>갈아넣은</a:t>
            </a:r>
            <a:r>
              <a:rPr lang="ko-KR" altLang="en-US" dirty="0"/>
              <a:t> 뒤 걸러서 </a:t>
            </a:r>
            <a:r>
              <a:rPr lang="ko-KR" altLang="en-US" dirty="0" err="1"/>
              <a:t>참나무통에</a:t>
            </a:r>
            <a:r>
              <a:rPr lang="ko-KR" altLang="en-US" dirty="0"/>
              <a:t> </a:t>
            </a:r>
            <a:r>
              <a:rPr lang="en-US" altLang="ko-KR" dirty="0"/>
              <a:t>1</a:t>
            </a:r>
            <a:r>
              <a:rPr lang="ko-KR" altLang="en-US" dirty="0" err="1"/>
              <a:t>년이상</a:t>
            </a:r>
            <a:r>
              <a:rPr lang="ko-KR" altLang="en-US" dirty="0"/>
              <a:t> 숙성한 뒤 다시 걸러서 설탕을 첨가하여 단맛을 내고 캐러멜 색소로 색깔을 균일하게 맞춘 뒤 주정과 물을 적당량 첨가하여 도수를 </a:t>
            </a:r>
            <a:r>
              <a:rPr lang="ko-KR" altLang="en-US" dirty="0" err="1"/>
              <a:t>맞취서</a:t>
            </a:r>
            <a:r>
              <a:rPr lang="ko-KR" altLang="en-US" dirty="0"/>
              <a:t> 판매한다</a:t>
            </a:r>
            <a:r>
              <a:rPr lang="en-US" altLang="ko-KR" dirty="0"/>
              <a:t>. </a:t>
            </a:r>
            <a:r>
              <a:rPr lang="ko-KR" altLang="en-US" dirty="0"/>
              <a:t>알코올은 </a:t>
            </a:r>
            <a:r>
              <a:rPr lang="en-US" altLang="ko-KR" dirty="0"/>
              <a:t>35%(70proof)</a:t>
            </a:r>
            <a:r>
              <a:rPr lang="ko-KR" altLang="en-US" dirty="0"/>
              <a:t>이다</a:t>
            </a:r>
            <a:r>
              <a:rPr lang="en-US" altLang="ko-KR" dirty="0"/>
              <a:t>. </a:t>
            </a:r>
            <a:r>
              <a:rPr lang="ko-KR" altLang="en-US" dirty="0"/>
              <a:t>자세한 배합 비율은 </a:t>
            </a:r>
            <a:r>
              <a:rPr lang="ko-KR" altLang="en-US" dirty="0" err="1"/>
              <a:t>기업비밀로</a:t>
            </a:r>
            <a:r>
              <a:rPr lang="ko-KR" altLang="en-US" dirty="0"/>
              <a:t> 공개되지 않고 있다</a:t>
            </a:r>
            <a:r>
              <a:rPr lang="en-US" altLang="ko-KR" dirty="0"/>
              <a:t>.</a:t>
            </a:r>
          </a:p>
          <a:p>
            <a:endParaRPr lang="en-US" altLang="ko-KR" dirty="0"/>
          </a:p>
          <a:p>
            <a:r>
              <a:rPr lang="ko-KR" altLang="en-US" dirty="0"/>
              <a:t>원래부터 독일 및 주변 나라들에서는 일반적인 </a:t>
            </a:r>
            <a:r>
              <a:rPr lang="ko-KR" altLang="en-US" dirty="0" err="1"/>
              <a:t>리큐르가</a:t>
            </a:r>
            <a:r>
              <a:rPr lang="ko-KR" altLang="en-US" dirty="0"/>
              <a:t> 아니라 약용 </a:t>
            </a:r>
            <a:r>
              <a:rPr lang="ko-KR" altLang="en-US" dirty="0" err="1"/>
              <a:t>리큐르였던</a:t>
            </a:r>
            <a:r>
              <a:rPr lang="ko-KR" altLang="en-US" dirty="0"/>
              <a:t> 것으로</a:t>
            </a:r>
            <a:r>
              <a:rPr lang="en-US" altLang="ko-KR" dirty="0"/>
              <a:t>, </a:t>
            </a:r>
            <a:r>
              <a:rPr lang="ko-KR" altLang="en-US" dirty="0" err="1"/>
              <a:t>천식완화</a:t>
            </a:r>
            <a:r>
              <a:rPr lang="en-US" altLang="ko-KR" dirty="0"/>
              <a:t>, </a:t>
            </a:r>
            <a:r>
              <a:rPr lang="ko-KR" altLang="en-US" dirty="0"/>
              <a:t>소화제 및 감기약으로도 사용되었던 술로 만든 </a:t>
            </a:r>
            <a:r>
              <a:rPr lang="ko-KR" altLang="en-US" dirty="0" smtClean="0"/>
              <a:t>약이다</a:t>
            </a:r>
            <a:r>
              <a:rPr lang="en-US" altLang="ko-KR" dirty="0"/>
              <a:t>. </a:t>
            </a:r>
            <a:endParaRPr lang="ko-KR" altLang="en-US" dirty="0"/>
          </a:p>
        </p:txBody>
      </p:sp>
    </p:spTree>
    <p:extLst>
      <p:ext uri="{BB962C8B-B14F-4D97-AF65-F5344CB8AC3E}">
        <p14:creationId xmlns:p14="http://schemas.microsoft.com/office/powerpoint/2010/main" val="1501701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109596" y="1904103"/>
            <a:ext cx="3877420" cy="3877420"/>
          </a:xfrm>
          <a:prstGeom prst="rect">
            <a:avLst/>
          </a:prstGeom>
        </p:spPr>
      </p:pic>
      <p:sp>
        <p:nvSpPr>
          <p:cNvPr id="2" name="제목 1"/>
          <p:cNvSpPr>
            <a:spLocks noGrp="1"/>
          </p:cNvSpPr>
          <p:nvPr>
            <p:ph type="title"/>
          </p:nvPr>
        </p:nvSpPr>
        <p:spPr/>
        <p:txBody>
          <a:bodyPr/>
          <a:lstStyle/>
          <a:p>
            <a:r>
              <a:rPr lang="en-US" altLang="ko-KR" dirty="0" smtClean="0"/>
              <a:t>Campari – </a:t>
            </a:r>
            <a:r>
              <a:rPr lang="en-US" altLang="ko-KR" dirty="0"/>
              <a:t>Liqueur</a:t>
            </a:r>
            <a:endParaRPr lang="ko-KR" altLang="en-US" dirty="0"/>
          </a:p>
        </p:txBody>
      </p:sp>
      <p:sp>
        <p:nvSpPr>
          <p:cNvPr id="4" name="직사각형 3"/>
          <p:cNvSpPr/>
          <p:nvPr/>
        </p:nvSpPr>
        <p:spPr>
          <a:xfrm>
            <a:off x="3987016" y="862093"/>
            <a:ext cx="5060801" cy="5961440"/>
          </a:xfrm>
          <a:prstGeom prst="rect">
            <a:avLst/>
          </a:prstGeom>
        </p:spPr>
        <p:txBody>
          <a:bodyPr wrap="square">
            <a:spAutoFit/>
          </a:bodyPr>
          <a:lstStyle/>
          <a:p>
            <a:pPr>
              <a:lnSpc>
                <a:spcPct val="150000"/>
              </a:lnSpc>
            </a:pPr>
            <a:r>
              <a:rPr lang="en-US" altLang="ko-KR" sz="1600" dirty="0"/>
              <a:t>1860</a:t>
            </a:r>
            <a:r>
              <a:rPr lang="ko-KR" altLang="en-US" sz="1600" dirty="0"/>
              <a:t>년 이탈리아 사람인 </a:t>
            </a:r>
            <a:r>
              <a:rPr lang="ko-KR" altLang="en-US" sz="1600" dirty="0" err="1"/>
              <a:t>가스빠레</a:t>
            </a:r>
            <a:r>
              <a:rPr lang="ko-KR" altLang="en-US" sz="1600" dirty="0"/>
              <a:t> </a:t>
            </a:r>
            <a:r>
              <a:rPr lang="ko-KR" altLang="en-US" sz="1600" dirty="0" err="1"/>
              <a:t>깜빠리</a:t>
            </a:r>
            <a:r>
              <a:rPr lang="ko-KR" altLang="en-US" sz="1600" dirty="0"/>
              <a:t> 라는 사람이 약용 </a:t>
            </a:r>
            <a:r>
              <a:rPr lang="ko-KR" altLang="en-US" sz="1600" dirty="0" err="1"/>
              <a:t>리큐르인</a:t>
            </a:r>
            <a:r>
              <a:rPr lang="ko-KR" altLang="en-US" sz="1600" dirty="0"/>
              <a:t> </a:t>
            </a:r>
            <a:r>
              <a:rPr lang="ko-KR" altLang="en-US" sz="1600" dirty="0" err="1"/>
              <a:t>비터스를</a:t>
            </a:r>
            <a:r>
              <a:rPr lang="ko-KR" altLang="en-US" sz="1600" dirty="0"/>
              <a:t> 개량하여 만든 술이다</a:t>
            </a:r>
            <a:r>
              <a:rPr lang="en-US" altLang="ko-KR" sz="1600" dirty="0"/>
              <a:t>. </a:t>
            </a:r>
            <a:endParaRPr lang="en-US" altLang="ko-KR" sz="1600" dirty="0" smtClean="0"/>
          </a:p>
          <a:p>
            <a:pPr>
              <a:lnSpc>
                <a:spcPct val="150000"/>
              </a:lnSpc>
            </a:pPr>
            <a:r>
              <a:rPr lang="ko-KR" altLang="en-US" sz="1600" dirty="0" err="1" smtClean="0"/>
              <a:t>비터스를</a:t>
            </a:r>
            <a:r>
              <a:rPr lang="ko-KR" altLang="en-US" sz="1600" dirty="0" smtClean="0"/>
              <a:t> </a:t>
            </a:r>
            <a:r>
              <a:rPr lang="ko-KR" altLang="en-US" sz="1600" dirty="0"/>
              <a:t>기원으로 하고 있다는 점에서 예거마이스터와 비슷한 술이라고 할 수 있다</a:t>
            </a:r>
            <a:r>
              <a:rPr lang="en-US" altLang="ko-KR" sz="1600" dirty="0"/>
              <a:t>. </a:t>
            </a:r>
            <a:endParaRPr lang="en-US" altLang="ko-KR" sz="1600" dirty="0" smtClean="0"/>
          </a:p>
          <a:p>
            <a:pPr>
              <a:lnSpc>
                <a:spcPct val="150000"/>
              </a:lnSpc>
            </a:pPr>
            <a:r>
              <a:rPr lang="ko-KR" altLang="en-US" sz="1600" dirty="0" smtClean="0"/>
              <a:t>독특한 </a:t>
            </a:r>
            <a:r>
              <a:rPr lang="ko-KR" altLang="en-US" sz="1600" dirty="0"/>
              <a:t>강렬한 붉은색이 특징인 술로서 알코올은 </a:t>
            </a:r>
            <a:r>
              <a:rPr lang="en-US" altLang="ko-KR" sz="1600" dirty="0"/>
              <a:t>28%</a:t>
            </a:r>
            <a:r>
              <a:rPr lang="ko-KR" altLang="en-US" sz="1600" dirty="0"/>
              <a:t>정도이다</a:t>
            </a:r>
            <a:r>
              <a:rPr lang="en-US" altLang="ko-KR" sz="1600" dirty="0" smtClean="0"/>
              <a:t>.</a:t>
            </a:r>
          </a:p>
          <a:p>
            <a:pPr>
              <a:lnSpc>
                <a:spcPct val="150000"/>
              </a:lnSpc>
            </a:pPr>
            <a:endParaRPr lang="en-US" altLang="ko-KR" sz="1600" dirty="0" smtClean="0"/>
          </a:p>
          <a:p>
            <a:pPr>
              <a:lnSpc>
                <a:spcPct val="150000"/>
              </a:lnSpc>
            </a:pPr>
            <a:r>
              <a:rPr lang="en-US" altLang="ko-KR" sz="1600" dirty="0" smtClean="0"/>
              <a:t>- </a:t>
            </a:r>
            <a:r>
              <a:rPr lang="ko-KR" altLang="en-US" sz="1600" dirty="0" err="1" smtClean="0"/>
              <a:t>캄파리</a:t>
            </a:r>
            <a:r>
              <a:rPr lang="ko-KR" altLang="en-US" sz="1600" dirty="0" smtClean="0"/>
              <a:t> </a:t>
            </a:r>
            <a:r>
              <a:rPr lang="en-US" altLang="ko-KR" sz="1600" dirty="0" smtClean="0"/>
              <a:t>+ </a:t>
            </a:r>
            <a:r>
              <a:rPr lang="ko-KR" altLang="en-US" sz="1600" dirty="0" smtClean="0"/>
              <a:t>오렌지주스 </a:t>
            </a:r>
            <a:r>
              <a:rPr lang="en-US" altLang="ko-KR" sz="1600" dirty="0" smtClean="0"/>
              <a:t>=</a:t>
            </a:r>
            <a:r>
              <a:rPr lang="ko-KR" altLang="en-US" sz="1600" dirty="0" smtClean="0"/>
              <a:t> </a:t>
            </a:r>
            <a:r>
              <a:rPr lang="ko-KR" altLang="en-US" sz="1600" dirty="0" err="1"/>
              <a:t>캄파리</a:t>
            </a:r>
            <a:r>
              <a:rPr lang="ko-KR" altLang="en-US" sz="1600" dirty="0"/>
              <a:t> 앤 </a:t>
            </a:r>
            <a:r>
              <a:rPr lang="ko-KR" altLang="en-US" sz="1600" dirty="0" smtClean="0"/>
              <a:t>오렌지</a:t>
            </a:r>
            <a:endParaRPr lang="en-US" altLang="ko-KR" sz="1600" dirty="0" smtClean="0"/>
          </a:p>
          <a:p>
            <a:pPr>
              <a:lnSpc>
                <a:spcPct val="150000"/>
              </a:lnSpc>
            </a:pPr>
            <a:r>
              <a:rPr lang="en-US" altLang="ko-KR" sz="1600" dirty="0" smtClean="0"/>
              <a:t>-</a:t>
            </a:r>
            <a:r>
              <a:rPr lang="ko-KR" altLang="en-US" sz="1600" dirty="0"/>
              <a:t> </a:t>
            </a:r>
            <a:r>
              <a:rPr lang="ko-KR" altLang="en-US" sz="1600" dirty="0" err="1" smtClean="0"/>
              <a:t>캄파리에</a:t>
            </a:r>
            <a:r>
              <a:rPr lang="ko-KR" altLang="en-US" sz="1600" dirty="0" smtClean="0"/>
              <a:t> 탄산수와 또는 </a:t>
            </a:r>
            <a:r>
              <a:rPr lang="ko-KR" altLang="en-US" sz="1600" dirty="0" err="1" smtClean="0"/>
              <a:t>토닉워터를</a:t>
            </a:r>
            <a:r>
              <a:rPr lang="ko-KR" altLang="en-US" sz="1600" dirty="0" smtClean="0"/>
              <a:t> </a:t>
            </a:r>
            <a:r>
              <a:rPr lang="en-US" altLang="ko-KR" sz="1600" dirty="0" smtClean="0"/>
              <a:t>1:2</a:t>
            </a:r>
            <a:r>
              <a:rPr lang="ko-KR" altLang="en-US" sz="1600" dirty="0" smtClean="0"/>
              <a:t>의 </a:t>
            </a:r>
            <a:r>
              <a:rPr lang="ko-KR" altLang="en-US" sz="1600" dirty="0"/>
              <a:t>비율로 섞은 </a:t>
            </a:r>
            <a:r>
              <a:rPr lang="ko-KR" altLang="en-US" sz="1600" dirty="0" err="1"/>
              <a:t>캄파리</a:t>
            </a:r>
            <a:r>
              <a:rPr lang="ko-KR" altLang="en-US" sz="1600" dirty="0"/>
              <a:t> 앤 </a:t>
            </a:r>
            <a:r>
              <a:rPr lang="ko-KR" altLang="en-US" sz="1600" dirty="0" smtClean="0"/>
              <a:t>소다</a:t>
            </a:r>
            <a:endParaRPr lang="en-US" altLang="ko-KR" sz="1600" dirty="0" smtClean="0"/>
          </a:p>
          <a:p>
            <a:pPr>
              <a:lnSpc>
                <a:spcPct val="150000"/>
              </a:lnSpc>
            </a:pPr>
            <a:r>
              <a:rPr lang="en-US" altLang="ko-KR" sz="1600" dirty="0" smtClean="0"/>
              <a:t>- </a:t>
            </a:r>
            <a:r>
              <a:rPr lang="ko-KR" altLang="en-US" sz="1600" dirty="0" err="1" smtClean="0"/>
              <a:t>캄파리</a:t>
            </a:r>
            <a:r>
              <a:rPr lang="en-US" altLang="ko-KR" sz="1600" dirty="0" smtClean="0"/>
              <a:t>+</a:t>
            </a:r>
            <a:r>
              <a:rPr lang="ko-KR" altLang="en-US" sz="1600" dirty="0" err="1" smtClean="0"/>
              <a:t>베르무트</a:t>
            </a:r>
            <a:r>
              <a:rPr lang="en-US" altLang="ko-KR" sz="1600" dirty="0" smtClean="0"/>
              <a:t>+</a:t>
            </a:r>
            <a:r>
              <a:rPr lang="ko-KR" altLang="en-US" sz="1600" dirty="0" smtClean="0"/>
              <a:t>소다수 </a:t>
            </a:r>
            <a:r>
              <a:rPr lang="en-US" altLang="ko-KR" sz="1600" dirty="0" smtClean="0"/>
              <a:t>= </a:t>
            </a:r>
            <a:r>
              <a:rPr lang="ko-KR" altLang="en-US" sz="1600" dirty="0" err="1" smtClean="0"/>
              <a:t>아메리카노</a:t>
            </a:r>
            <a:endParaRPr lang="en-US" altLang="ko-KR" sz="1600" dirty="0" smtClean="0"/>
          </a:p>
          <a:p>
            <a:pPr>
              <a:lnSpc>
                <a:spcPct val="150000"/>
              </a:lnSpc>
            </a:pPr>
            <a:r>
              <a:rPr lang="en-US" altLang="ko-KR" sz="1600" dirty="0" smtClean="0"/>
              <a:t>- </a:t>
            </a:r>
            <a:r>
              <a:rPr lang="ko-KR" altLang="en-US" sz="1600" dirty="0" smtClean="0"/>
              <a:t>이탈리아의 </a:t>
            </a:r>
            <a:r>
              <a:rPr lang="ko-KR" altLang="en-US" sz="1600" dirty="0" err="1"/>
              <a:t>카미로</a:t>
            </a:r>
            <a:r>
              <a:rPr lang="ko-KR" altLang="en-US" sz="1600" dirty="0"/>
              <a:t> </a:t>
            </a:r>
            <a:r>
              <a:rPr lang="ko-KR" altLang="en-US" sz="1600" dirty="0" err="1"/>
              <a:t>네그로니</a:t>
            </a:r>
            <a:r>
              <a:rPr lang="ko-KR" altLang="en-US" sz="1600" dirty="0"/>
              <a:t> 백작이 즐겨 마셨다는 </a:t>
            </a:r>
            <a:r>
              <a:rPr lang="ko-KR" altLang="en-US" sz="1600" dirty="0" err="1" smtClean="0"/>
              <a:t>캄파리</a:t>
            </a:r>
            <a:r>
              <a:rPr lang="ko-KR" altLang="en-US" sz="1600" dirty="0" smtClean="0"/>
              <a:t> </a:t>
            </a:r>
            <a:r>
              <a:rPr lang="en-US" altLang="ko-KR" sz="1600" dirty="0" smtClean="0"/>
              <a:t>+ </a:t>
            </a:r>
            <a:r>
              <a:rPr lang="ko-KR" altLang="en-US" sz="1600" dirty="0" err="1" smtClean="0"/>
              <a:t>베르무트</a:t>
            </a:r>
            <a:r>
              <a:rPr lang="ko-KR" altLang="en-US" sz="1600" dirty="0" smtClean="0"/>
              <a:t> </a:t>
            </a:r>
            <a:r>
              <a:rPr lang="en-US" altLang="ko-KR" sz="1600" dirty="0" smtClean="0"/>
              <a:t>+ </a:t>
            </a:r>
            <a:r>
              <a:rPr lang="ko-KR" altLang="en-US" sz="1600" dirty="0" smtClean="0"/>
              <a:t>진 </a:t>
            </a:r>
            <a:r>
              <a:rPr lang="en-US" altLang="ko-KR" sz="1600" dirty="0" smtClean="0"/>
              <a:t>= </a:t>
            </a:r>
            <a:r>
              <a:rPr lang="ko-KR" altLang="en-US" sz="1600" dirty="0" err="1" smtClean="0"/>
              <a:t>네그로니</a:t>
            </a:r>
            <a:endParaRPr lang="en-US" altLang="ko-KR" sz="1600" dirty="0" smtClean="0"/>
          </a:p>
          <a:p>
            <a:pPr>
              <a:lnSpc>
                <a:spcPct val="150000"/>
              </a:lnSpc>
            </a:pPr>
            <a:r>
              <a:rPr lang="en-US" altLang="ko-KR" sz="1600" dirty="0" smtClean="0"/>
              <a:t>- </a:t>
            </a:r>
            <a:r>
              <a:rPr lang="ko-KR" altLang="en-US" sz="1600" dirty="0" err="1" smtClean="0"/>
              <a:t>캄파리</a:t>
            </a:r>
            <a:r>
              <a:rPr lang="ko-KR" altLang="en-US" sz="1600" dirty="0" smtClean="0"/>
              <a:t> </a:t>
            </a:r>
            <a:r>
              <a:rPr lang="en-US" altLang="ko-KR" sz="1600" dirty="0" smtClean="0"/>
              <a:t>+</a:t>
            </a:r>
            <a:r>
              <a:rPr lang="ko-KR" altLang="en-US" sz="1600" dirty="0" smtClean="0"/>
              <a:t> </a:t>
            </a:r>
            <a:r>
              <a:rPr lang="ko-KR" altLang="en-US" sz="1600" dirty="0" err="1" smtClean="0"/>
              <a:t>자몽주스</a:t>
            </a:r>
            <a:r>
              <a:rPr lang="ko-KR" altLang="en-US" sz="1600" dirty="0" smtClean="0"/>
              <a:t> </a:t>
            </a:r>
            <a:r>
              <a:rPr lang="en-US" altLang="ko-KR" sz="1600" dirty="0" smtClean="0"/>
              <a:t>+</a:t>
            </a:r>
            <a:r>
              <a:rPr lang="ko-KR" altLang="en-US" sz="1600" dirty="0" smtClean="0"/>
              <a:t> 소다수 </a:t>
            </a:r>
            <a:r>
              <a:rPr lang="en-US" altLang="ko-KR" sz="1600" dirty="0" smtClean="0"/>
              <a:t>= </a:t>
            </a:r>
            <a:r>
              <a:rPr lang="ko-KR" altLang="en-US" sz="1600" dirty="0" smtClean="0"/>
              <a:t> </a:t>
            </a:r>
            <a:r>
              <a:rPr lang="ko-KR" altLang="en-US" sz="1600" dirty="0" err="1" smtClean="0"/>
              <a:t>스푸모니</a:t>
            </a:r>
            <a:endParaRPr lang="en-US" altLang="ko-KR" sz="1600" dirty="0" smtClean="0"/>
          </a:p>
          <a:p>
            <a:pPr>
              <a:lnSpc>
                <a:spcPct val="150000"/>
              </a:lnSpc>
            </a:pPr>
            <a:endParaRPr lang="en-US" altLang="ko-KR" sz="1600" dirty="0" smtClean="0"/>
          </a:p>
          <a:p>
            <a:pPr>
              <a:lnSpc>
                <a:spcPct val="150000"/>
              </a:lnSpc>
            </a:pPr>
            <a:r>
              <a:rPr lang="ko-KR" altLang="en-US" sz="1600" dirty="0" smtClean="0"/>
              <a:t>가히 못 섞는 음료가 없다</a:t>
            </a:r>
            <a:endParaRPr lang="en-US" altLang="ko-KR" sz="1600" dirty="0"/>
          </a:p>
        </p:txBody>
      </p:sp>
    </p:spTree>
    <p:extLst>
      <p:ext uri="{BB962C8B-B14F-4D97-AF65-F5344CB8AC3E}">
        <p14:creationId xmlns:p14="http://schemas.microsoft.com/office/powerpoint/2010/main" val="1495190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Cointreau</a:t>
            </a:r>
            <a:r>
              <a:rPr lang="en-US" altLang="ko-KR" dirty="0"/>
              <a:t>– Liqueur</a:t>
            </a:r>
            <a:endParaRPr lang="ko-KR" altLang="en-US" dirty="0"/>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235" y="1108038"/>
            <a:ext cx="3316603" cy="5581221"/>
          </a:xfrm>
          <a:prstGeom prst="rect">
            <a:avLst/>
          </a:prstGeom>
        </p:spPr>
      </p:pic>
      <p:sp>
        <p:nvSpPr>
          <p:cNvPr id="4" name="직사각형 3"/>
          <p:cNvSpPr/>
          <p:nvPr/>
        </p:nvSpPr>
        <p:spPr>
          <a:xfrm>
            <a:off x="3727524" y="1876805"/>
            <a:ext cx="4572000" cy="3831818"/>
          </a:xfrm>
          <a:prstGeom prst="rect">
            <a:avLst/>
          </a:prstGeom>
        </p:spPr>
        <p:txBody>
          <a:bodyPr>
            <a:spAutoFit/>
          </a:bodyPr>
          <a:lstStyle/>
          <a:p>
            <a:pPr>
              <a:lnSpc>
                <a:spcPct val="150000"/>
              </a:lnSpc>
            </a:pPr>
            <a:r>
              <a:rPr lang="ko-KR" altLang="en-US" dirty="0" err="1"/>
              <a:t>앙제</a:t>
            </a:r>
            <a:r>
              <a:rPr lang="en-US" altLang="ko-KR" dirty="0"/>
              <a:t>(Angers)</a:t>
            </a:r>
            <a:r>
              <a:rPr lang="ko-KR" altLang="en-US" dirty="0"/>
              <a:t>의 교외에 위치한 생 </a:t>
            </a:r>
            <a:r>
              <a:rPr lang="ko-KR" altLang="en-US" dirty="0" err="1"/>
              <a:t>바르떼레미</a:t>
            </a:r>
            <a:r>
              <a:rPr lang="ko-KR" altLang="en-US" dirty="0"/>
              <a:t> </a:t>
            </a:r>
            <a:r>
              <a:rPr lang="ko-KR" altLang="en-US" dirty="0" err="1"/>
              <a:t>앙주에서</a:t>
            </a:r>
            <a:r>
              <a:rPr lang="ko-KR" altLang="en-US" dirty="0"/>
              <a:t> 생산된다</a:t>
            </a:r>
            <a:r>
              <a:rPr lang="en-US" altLang="ko-KR" dirty="0"/>
              <a:t>. </a:t>
            </a:r>
            <a:endParaRPr lang="en-US" altLang="ko-KR" dirty="0" smtClean="0"/>
          </a:p>
          <a:p>
            <a:pPr>
              <a:lnSpc>
                <a:spcPct val="150000"/>
              </a:lnSpc>
            </a:pPr>
            <a:r>
              <a:rPr lang="ko-KR" altLang="en-US" dirty="0" smtClean="0"/>
              <a:t>톡 </a:t>
            </a:r>
            <a:r>
              <a:rPr lang="ko-KR" altLang="en-US" dirty="0"/>
              <a:t>쏘는 신맛과 </a:t>
            </a:r>
            <a:r>
              <a:rPr lang="ko-KR" altLang="en-US" dirty="0" err="1"/>
              <a:t>쌉쌀함을</a:t>
            </a:r>
            <a:r>
              <a:rPr lang="ko-KR" altLang="en-US" dirty="0"/>
              <a:t> 결정하는 쓴맛 오렌지로는 주로 스페인</a:t>
            </a:r>
            <a:r>
              <a:rPr lang="en-US" altLang="ko-KR" dirty="0"/>
              <a:t>, </a:t>
            </a:r>
            <a:r>
              <a:rPr lang="ko-KR" altLang="en-US" dirty="0"/>
              <a:t>브라질 그리고 </a:t>
            </a:r>
            <a:r>
              <a:rPr lang="ko-KR" altLang="en-US" dirty="0" err="1"/>
              <a:t>생라파엘</a:t>
            </a:r>
            <a:r>
              <a:rPr lang="en-US" altLang="ko-KR" dirty="0"/>
              <a:t>, </a:t>
            </a:r>
            <a:r>
              <a:rPr lang="ko-KR" altLang="en-US" dirty="0" err="1"/>
              <a:t>아이티산</a:t>
            </a:r>
            <a:r>
              <a:rPr lang="ko-KR" altLang="en-US" dirty="0"/>
              <a:t> 등이 사용되고 있다</a:t>
            </a:r>
            <a:r>
              <a:rPr lang="en-US" altLang="ko-KR" dirty="0"/>
              <a:t>. </a:t>
            </a:r>
            <a:endParaRPr lang="en-US" altLang="ko-KR" dirty="0" smtClean="0"/>
          </a:p>
          <a:p>
            <a:pPr>
              <a:lnSpc>
                <a:spcPct val="150000"/>
              </a:lnSpc>
            </a:pPr>
            <a:r>
              <a:rPr lang="ko-KR" altLang="en-US" dirty="0" smtClean="0"/>
              <a:t>보통 </a:t>
            </a:r>
            <a:r>
              <a:rPr lang="ko-KR" altLang="en-US" dirty="0" err="1"/>
              <a:t>트리플</a:t>
            </a:r>
            <a:r>
              <a:rPr lang="ko-KR" altLang="en-US" dirty="0"/>
              <a:t> </a:t>
            </a:r>
            <a:r>
              <a:rPr lang="ko-KR" altLang="en-US" dirty="0" err="1"/>
              <a:t>섹은</a:t>
            </a:r>
            <a:r>
              <a:rPr lang="ko-KR" altLang="en-US" dirty="0"/>
              <a:t> 인공적인 향과 </a:t>
            </a:r>
            <a:r>
              <a:rPr lang="en-US" altLang="ko-KR" dirty="0"/>
              <a:t>23%</a:t>
            </a:r>
            <a:r>
              <a:rPr lang="ko-KR" altLang="en-US" dirty="0"/>
              <a:t>이하의 낮은 도수의 </a:t>
            </a:r>
            <a:r>
              <a:rPr lang="ko-KR" altLang="en-US" dirty="0" smtClean="0"/>
              <a:t>주정을 </a:t>
            </a:r>
            <a:r>
              <a:rPr lang="ko-KR" altLang="en-US" dirty="0"/>
              <a:t>섞어 제조되지만</a:t>
            </a:r>
            <a:r>
              <a:rPr lang="en-US" altLang="ko-KR" dirty="0"/>
              <a:t>, </a:t>
            </a:r>
            <a:r>
              <a:rPr lang="ko-KR" altLang="en-US" dirty="0" err="1"/>
              <a:t>쿠앵트로는</a:t>
            </a:r>
            <a:r>
              <a:rPr lang="ko-KR" altLang="en-US" dirty="0"/>
              <a:t> </a:t>
            </a:r>
            <a:r>
              <a:rPr lang="ko-KR" altLang="en-US" dirty="0" smtClean="0"/>
              <a:t>천연재료와 </a:t>
            </a:r>
            <a:r>
              <a:rPr lang="en-US" altLang="ko-KR" dirty="0" smtClean="0"/>
              <a:t>40</a:t>
            </a:r>
            <a:r>
              <a:rPr lang="en-US" altLang="ko-KR" dirty="0"/>
              <a:t>%</a:t>
            </a:r>
            <a:r>
              <a:rPr lang="ko-KR" altLang="en-US" dirty="0"/>
              <a:t>정도의 높은 도수의 </a:t>
            </a:r>
            <a:r>
              <a:rPr lang="ko-KR" altLang="en-US" dirty="0" smtClean="0"/>
              <a:t>주정을 </a:t>
            </a:r>
            <a:r>
              <a:rPr lang="ko-KR" altLang="en-US" dirty="0"/>
              <a:t>섞어 제조한다</a:t>
            </a:r>
            <a:r>
              <a:rPr lang="en-US" altLang="ko-KR" dirty="0"/>
              <a:t>.</a:t>
            </a:r>
            <a:endParaRPr lang="ko-KR" altLang="en-US" dirty="0"/>
          </a:p>
        </p:txBody>
      </p:sp>
    </p:spTree>
    <p:extLst>
      <p:ext uri="{BB962C8B-B14F-4D97-AF65-F5344CB8AC3E}">
        <p14:creationId xmlns:p14="http://schemas.microsoft.com/office/powerpoint/2010/main" val="3849783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9144000" cy="1325563"/>
          </a:xfrm>
        </p:spPr>
        <p:txBody>
          <a:bodyPr/>
          <a:lstStyle/>
          <a:p>
            <a:r>
              <a:rPr lang="en-US" altLang="ko-KR" dirty="0" smtClean="0"/>
              <a:t>Martini – Vermouth; Fortified wine</a:t>
            </a:r>
            <a:endParaRPr lang="ko-KR" altLang="en-US" dirty="0"/>
          </a:p>
        </p:txBody>
      </p:sp>
      <p:pic>
        <p:nvPicPr>
          <p:cNvPr id="3" name="그림 2"/>
          <p:cNvPicPr>
            <a:picLocks noChangeAspect="1"/>
          </p:cNvPicPr>
          <p:nvPr/>
        </p:nvPicPr>
        <p:blipFill>
          <a:blip r:embed="rId2"/>
          <a:stretch>
            <a:fillRect/>
          </a:stretch>
        </p:blipFill>
        <p:spPr>
          <a:xfrm>
            <a:off x="1328568" y="1075765"/>
            <a:ext cx="6722755" cy="3592816"/>
          </a:xfrm>
          <a:prstGeom prst="rect">
            <a:avLst/>
          </a:prstGeom>
        </p:spPr>
      </p:pic>
      <p:sp>
        <p:nvSpPr>
          <p:cNvPr id="4" name="직사각형 3"/>
          <p:cNvSpPr/>
          <p:nvPr/>
        </p:nvSpPr>
        <p:spPr>
          <a:xfrm>
            <a:off x="984325" y="4980386"/>
            <a:ext cx="7648686" cy="1477328"/>
          </a:xfrm>
          <a:prstGeom prst="rect">
            <a:avLst/>
          </a:prstGeom>
        </p:spPr>
        <p:txBody>
          <a:bodyPr wrap="square">
            <a:spAutoFit/>
          </a:bodyPr>
          <a:lstStyle/>
          <a:p>
            <a:r>
              <a:rPr lang="ko-KR" altLang="en-US" dirty="0"/>
              <a:t> </a:t>
            </a:r>
            <a:r>
              <a:rPr lang="ko-KR" altLang="en-US" dirty="0" err="1"/>
              <a:t>주정강화</a:t>
            </a:r>
            <a:r>
              <a:rPr lang="ko-KR" altLang="en-US" dirty="0"/>
              <a:t> 와인의 한 종류이다</a:t>
            </a:r>
            <a:r>
              <a:rPr lang="en-US" altLang="ko-KR" dirty="0"/>
              <a:t>. 18</a:t>
            </a:r>
            <a:r>
              <a:rPr lang="ko-KR" altLang="en-US" dirty="0"/>
              <a:t>세기 이탈리아의 </a:t>
            </a:r>
            <a:r>
              <a:rPr lang="ko-KR" altLang="en-US" dirty="0" err="1"/>
              <a:t>토리노에서</a:t>
            </a:r>
            <a:r>
              <a:rPr lang="ko-KR" altLang="en-US" dirty="0"/>
              <a:t> 처음 만들어졌으며</a:t>
            </a:r>
            <a:r>
              <a:rPr lang="en-US" altLang="ko-KR" dirty="0"/>
              <a:t>, </a:t>
            </a:r>
            <a:r>
              <a:rPr lang="ko-KR" altLang="en-US" dirty="0"/>
              <a:t>원료인 레드</a:t>
            </a:r>
            <a:r>
              <a:rPr lang="en-US" altLang="ko-KR" dirty="0"/>
              <a:t>/</a:t>
            </a:r>
            <a:r>
              <a:rPr lang="ko-KR" altLang="en-US" dirty="0"/>
              <a:t>화이트 와인에 </a:t>
            </a:r>
            <a:r>
              <a:rPr lang="ko-KR" altLang="en-US" dirty="0" smtClean="0"/>
              <a:t>브랜디와 </a:t>
            </a:r>
            <a:r>
              <a:rPr lang="ko-KR" altLang="en-US" dirty="0"/>
              <a:t>당분을 섞고</a:t>
            </a:r>
            <a:r>
              <a:rPr lang="en-US" altLang="ko-KR" dirty="0"/>
              <a:t>, </a:t>
            </a:r>
            <a:r>
              <a:rPr lang="ko-KR" altLang="en-US" dirty="0" err="1"/>
              <a:t>향쑥</a:t>
            </a:r>
            <a:r>
              <a:rPr lang="en-US" altLang="ko-KR" dirty="0"/>
              <a:t>·</a:t>
            </a:r>
            <a:r>
              <a:rPr lang="ko-KR" altLang="en-US" dirty="0"/>
              <a:t>용담</a:t>
            </a:r>
            <a:r>
              <a:rPr lang="en-US" altLang="ko-KR" dirty="0"/>
              <a:t>·</a:t>
            </a:r>
            <a:r>
              <a:rPr lang="ko-KR" altLang="en-US" dirty="0" err="1"/>
              <a:t>키니네</a:t>
            </a:r>
            <a:r>
              <a:rPr lang="en-US" altLang="ko-KR" dirty="0"/>
              <a:t>·</a:t>
            </a:r>
            <a:r>
              <a:rPr lang="ko-KR" altLang="en-US" dirty="0" err="1"/>
              <a:t>창포뿌리</a:t>
            </a:r>
            <a:r>
              <a:rPr lang="ko-KR" altLang="en-US" dirty="0"/>
              <a:t> 등의 향료나 약초를 넣어 향미를 낸 강화 포도주이다</a:t>
            </a:r>
            <a:r>
              <a:rPr lang="en-US" altLang="ko-KR" dirty="0"/>
              <a:t>. </a:t>
            </a:r>
            <a:r>
              <a:rPr lang="ko-KR" altLang="en-US" dirty="0" smtClean="0"/>
              <a:t>원래는 </a:t>
            </a:r>
            <a:r>
              <a:rPr lang="ko-KR" altLang="en-US" dirty="0" err="1"/>
              <a:t>에피타이저</a:t>
            </a:r>
            <a:r>
              <a:rPr lang="en-US" altLang="ko-KR" dirty="0"/>
              <a:t>, </a:t>
            </a:r>
            <a:r>
              <a:rPr lang="ko-KR" altLang="en-US" dirty="0"/>
              <a:t>즉 </a:t>
            </a:r>
            <a:r>
              <a:rPr lang="ko-KR" altLang="en-US" dirty="0" err="1"/>
              <a:t>식전주로</a:t>
            </a:r>
            <a:r>
              <a:rPr lang="ko-KR" altLang="en-US" dirty="0"/>
              <a:t> 쓰인다</a:t>
            </a:r>
            <a:r>
              <a:rPr lang="en-US" altLang="ko-KR" dirty="0"/>
              <a:t>. </a:t>
            </a:r>
            <a:endParaRPr lang="en-US" altLang="ko-KR" dirty="0" smtClean="0"/>
          </a:p>
          <a:p>
            <a:r>
              <a:rPr lang="ko-KR" altLang="en-US" dirty="0" smtClean="0"/>
              <a:t>따 놓으면 금방 맛이 변하는 것이 약점</a:t>
            </a:r>
            <a:endParaRPr lang="ko-KR" altLang="en-US" dirty="0"/>
          </a:p>
        </p:txBody>
      </p:sp>
    </p:spTree>
    <p:extLst>
      <p:ext uri="{BB962C8B-B14F-4D97-AF65-F5344CB8AC3E}">
        <p14:creationId xmlns:p14="http://schemas.microsoft.com/office/powerpoint/2010/main" val="48326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íì¼:external/uploads.neatorama.com/1355793963-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5841" y="742277"/>
            <a:ext cx="8471648" cy="5647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28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0"/>
            <a:ext cx="7886700" cy="1325563"/>
          </a:xfrm>
        </p:spPr>
        <p:txBody>
          <a:bodyPr/>
          <a:lstStyle/>
          <a:p>
            <a:r>
              <a:rPr lang="ko-KR" altLang="en-US" dirty="0" smtClean="0"/>
              <a:t>백주</a:t>
            </a:r>
            <a:endParaRPr lang="ko-KR" altLang="en-US" dirty="0"/>
          </a:p>
        </p:txBody>
      </p:sp>
      <p:sp>
        <p:nvSpPr>
          <p:cNvPr id="3" name="내용 개체 틀 2"/>
          <p:cNvSpPr>
            <a:spLocks noGrp="1"/>
          </p:cNvSpPr>
          <p:nvPr>
            <p:ph idx="1"/>
          </p:nvPr>
        </p:nvSpPr>
        <p:spPr>
          <a:xfrm>
            <a:off x="75304" y="911491"/>
            <a:ext cx="8966497" cy="5833553"/>
          </a:xfrm>
        </p:spPr>
        <p:txBody>
          <a:bodyPr>
            <a:noAutofit/>
          </a:bodyPr>
          <a:lstStyle/>
          <a:p>
            <a:pPr>
              <a:lnSpc>
                <a:spcPct val="120000"/>
              </a:lnSpc>
            </a:pPr>
            <a:r>
              <a:rPr lang="ko-KR" altLang="en-US" sz="1800" b="1" dirty="0" err="1" smtClean="0"/>
              <a:t>醬香型</a:t>
            </a:r>
            <a:r>
              <a:rPr lang="ko-KR" altLang="en-US" sz="1800" dirty="0"/>
              <a:t/>
            </a:r>
            <a:br>
              <a:rPr lang="ko-KR" altLang="en-US" sz="1800" dirty="0"/>
            </a:br>
            <a:r>
              <a:rPr lang="ko-KR" altLang="en-US" sz="1800" dirty="0" err="1" smtClean="0"/>
              <a:t>茅香型으로도</a:t>
            </a:r>
            <a:r>
              <a:rPr lang="ko-KR" altLang="en-US" sz="1800" dirty="0" smtClean="0"/>
              <a:t> </a:t>
            </a:r>
            <a:r>
              <a:rPr lang="ko-KR" altLang="en-US" sz="1800" dirty="0" err="1"/>
              <a:t>불리우며</a:t>
            </a:r>
            <a:r>
              <a:rPr lang="ko-KR" altLang="en-US" sz="1800" dirty="0"/>
              <a:t> </a:t>
            </a:r>
            <a:r>
              <a:rPr lang="ko-KR" altLang="en-US" sz="1800" dirty="0" err="1" smtClean="0"/>
              <a:t>貴州省</a:t>
            </a:r>
            <a:r>
              <a:rPr lang="ko-KR" altLang="en-US" sz="1800" dirty="0" smtClean="0"/>
              <a:t> 仁懷의 </a:t>
            </a:r>
            <a:r>
              <a:rPr lang="ko-KR" altLang="en-US" sz="1800" b="1" dirty="0" smtClean="0"/>
              <a:t>茅台</a:t>
            </a:r>
            <a:r>
              <a:rPr lang="en-US" altLang="ko-KR" sz="1800" dirty="0" smtClean="0"/>
              <a:t>, </a:t>
            </a:r>
            <a:r>
              <a:rPr lang="ko-KR" altLang="en-US" sz="1800" b="1" dirty="0" err="1" smtClean="0"/>
              <a:t>郎酒</a:t>
            </a:r>
            <a:r>
              <a:rPr lang="en-US" altLang="ko-KR" sz="1800" dirty="0" smtClean="0"/>
              <a:t>, </a:t>
            </a:r>
            <a:r>
              <a:rPr lang="ko-KR" altLang="en-US" sz="1800" dirty="0" err="1" smtClean="0"/>
              <a:t>湟金夢</a:t>
            </a:r>
            <a:r>
              <a:rPr lang="en-US" altLang="ko-KR" sz="1800" dirty="0" smtClean="0"/>
              <a:t>, </a:t>
            </a:r>
            <a:r>
              <a:rPr lang="ko-KR" altLang="en-US" sz="1800" dirty="0" smtClean="0"/>
              <a:t>貴海가 </a:t>
            </a:r>
            <a:r>
              <a:rPr lang="ko-KR" altLang="en-US" sz="1800" dirty="0" err="1" smtClean="0"/>
              <a:t>재표술</a:t>
            </a:r>
            <a:r>
              <a:rPr lang="en-US" altLang="ko-KR" sz="1800" dirty="0" smtClean="0"/>
              <a:t>. </a:t>
            </a:r>
            <a:r>
              <a:rPr lang="ko-KR" altLang="en-US" sz="1800" dirty="0" smtClean="0"/>
              <a:t>수수를 </a:t>
            </a:r>
            <a:r>
              <a:rPr lang="ko-KR" altLang="en-US" sz="1800" dirty="0"/>
              <a:t>주원료로 만든다</a:t>
            </a:r>
            <a:r>
              <a:rPr lang="en-US" altLang="ko-KR" sz="1800" dirty="0"/>
              <a:t>. </a:t>
            </a:r>
            <a:r>
              <a:rPr lang="ko-KR" altLang="en-US" sz="1800" dirty="0" smtClean="0"/>
              <a:t>술의 </a:t>
            </a:r>
            <a:r>
              <a:rPr lang="ko-KR" altLang="en-US" sz="1800" dirty="0"/>
              <a:t>색은 무색투명 혹은 </a:t>
            </a:r>
            <a:r>
              <a:rPr lang="ko-KR" altLang="en-US" sz="1800" dirty="0" err="1"/>
              <a:t>미황색을</a:t>
            </a:r>
            <a:r>
              <a:rPr lang="ko-KR" altLang="en-US" sz="1800" dirty="0"/>
              <a:t> 띠어 투명하고 맑으며 </a:t>
            </a:r>
            <a:r>
              <a:rPr lang="ko-KR" altLang="en-US" sz="1800" dirty="0" err="1"/>
              <a:t>장향이</a:t>
            </a:r>
            <a:r>
              <a:rPr lang="ko-KR" altLang="en-US" sz="1800" dirty="0"/>
              <a:t> 뛰어나고 우아하고 부드러운 느낌이 들고 잔을 비운 후에도 잔에 향기가 남아 그윽하고 </a:t>
            </a:r>
            <a:r>
              <a:rPr lang="ko-KR" altLang="en-US" sz="1800" dirty="0" err="1"/>
              <a:t>품위있는</a:t>
            </a:r>
            <a:r>
              <a:rPr lang="ko-KR" altLang="en-US" sz="1800" dirty="0"/>
              <a:t> 향이 오랫동안 유지된다</a:t>
            </a:r>
            <a:r>
              <a:rPr lang="en-US" altLang="ko-KR" sz="1800" dirty="0"/>
              <a:t>. </a:t>
            </a:r>
            <a:r>
              <a:rPr lang="ko-KR" altLang="en-US" sz="1800" dirty="0"/>
              <a:t>술의 맛은 깔끔하고 부드러우며 </a:t>
            </a:r>
            <a:r>
              <a:rPr lang="ko-KR" altLang="en-US" sz="1800" dirty="0" err="1"/>
              <a:t>바디감이</a:t>
            </a:r>
            <a:r>
              <a:rPr lang="ko-KR" altLang="en-US" sz="1800" dirty="0"/>
              <a:t> 두텁고 뒷맛이 오래 간다</a:t>
            </a:r>
            <a:r>
              <a:rPr lang="en-US" altLang="ko-KR" sz="1800" dirty="0" smtClean="0"/>
              <a:t>.</a:t>
            </a:r>
          </a:p>
          <a:p>
            <a:pPr>
              <a:lnSpc>
                <a:spcPct val="120000"/>
              </a:lnSpc>
            </a:pPr>
            <a:r>
              <a:rPr lang="en-US" altLang="ko-KR" sz="1800" dirty="0" smtClean="0"/>
              <a:t> </a:t>
            </a:r>
            <a:r>
              <a:rPr lang="ko-KR" altLang="en-US" sz="1800" b="1" dirty="0" err="1" smtClean="0"/>
              <a:t>清香型</a:t>
            </a:r>
            <a:r>
              <a:rPr lang="ko-KR" altLang="en-US" sz="1800" dirty="0"/>
              <a:t/>
            </a:r>
            <a:br>
              <a:rPr lang="ko-KR" altLang="en-US" sz="1800" dirty="0"/>
            </a:br>
            <a:r>
              <a:rPr lang="ko-KR" altLang="en-US" sz="1800" dirty="0" err="1" smtClean="0"/>
              <a:t>汾香型이라고도</a:t>
            </a:r>
            <a:r>
              <a:rPr lang="ko-KR" altLang="en-US" sz="1800" dirty="0" smtClean="0"/>
              <a:t> </a:t>
            </a:r>
            <a:r>
              <a:rPr lang="ko-KR" altLang="en-US" sz="1800" dirty="0" err="1"/>
              <a:t>불리운다</a:t>
            </a:r>
            <a:r>
              <a:rPr lang="en-US" altLang="ko-KR" sz="1800" dirty="0"/>
              <a:t>. </a:t>
            </a:r>
            <a:r>
              <a:rPr lang="ko-KR" altLang="en-US" sz="1800" dirty="0" smtClean="0"/>
              <a:t>山西省 </a:t>
            </a:r>
            <a:r>
              <a:rPr lang="ko-KR" altLang="en-US" sz="1800" dirty="0" err="1"/>
              <a:t>汾陽市</a:t>
            </a:r>
            <a:r>
              <a:rPr lang="ko-KR" altLang="en-US" sz="1800" dirty="0"/>
              <a:t> </a:t>
            </a:r>
            <a:r>
              <a:rPr lang="ko-KR" altLang="en-US" sz="1800" dirty="0" err="1" smtClean="0"/>
              <a:t>杏花村의</a:t>
            </a:r>
            <a:r>
              <a:rPr lang="ko-KR" altLang="en-US" sz="1800" dirty="0" smtClean="0"/>
              <a:t> </a:t>
            </a:r>
            <a:r>
              <a:rPr lang="ko-KR" altLang="en-US" sz="1800" b="1" dirty="0" smtClean="0"/>
              <a:t>汾酒</a:t>
            </a:r>
            <a:r>
              <a:rPr lang="ko-KR" altLang="en-US" sz="1800" dirty="0" smtClean="0"/>
              <a:t>가 </a:t>
            </a:r>
            <a:r>
              <a:rPr lang="ko-KR" altLang="en-US" sz="1800" dirty="0" err="1" smtClean="0"/>
              <a:t>대표술</a:t>
            </a:r>
            <a:r>
              <a:rPr lang="en-US" altLang="ko-KR" sz="1800" dirty="0" smtClean="0"/>
              <a:t>. </a:t>
            </a:r>
            <a:r>
              <a:rPr lang="ko-KR" altLang="en-US" sz="1800" dirty="0"/>
              <a:t>이 계열은 수수 등의 곡물을 주 원료로 하여 보리와 완두로 제조된 </a:t>
            </a:r>
            <a:r>
              <a:rPr lang="ko-KR" altLang="en-US" sz="1800" dirty="0" err="1" smtClean="0"/>
              <a:t>대국누룩</a:t>
            </a:r>
            <a:r>
              <a:rPr lang="en-US" altLang="ko-KR" sz="1800" dirty="0" smtClean="0"/>
              <a:t> </a:t>
            </a:r>
            <a:r>
              <a:rPr lang="ko-KR" altLang="en-US" sz="1800" dirty="0" smtClean="0"/>
              <a:t>또는 부국</a:t>
            </a:r>
            <a:r>
              <a:rPr lang="en-US" altLang="ko-KR" sz="1800" dirty="0" smtClean="0"/>
              <a:t>(</a:t>
            </a:r>
            <a:r>
              <a:rPr lang="ko-KR" altLang="en-US" sz="1800" dirty="0"/>
              <a:t>麩曲</a:t>
            </a:r>
            <a:r>
              <a:rPr lang="en-US" altLang="ko-KR" sz="1800" dirty="0" smtClean="0"/>
              <a:t>)</a:t>
            </a:r>
            <a:r>
              <a:rPr lang="ko-KR" altLang="en-US" sz="1800" dirty="0" smtClean="0"/>
              <a:t>이나 </a:t>
            </a:r>
            <a:r>
              <a:rPr lang="ko-KR" altLang="en-US" sz="1800" dirty="0"/>
              <a:t>효모를 </a:t>
            </a:r>
            <a:r>
              <a:rPr lang="ko-KR" altLang="en-US" sz="1800" dirty="0" smtClean="0"/>
              <a:t>당화발효제로 사용한다</a:t>
            </a:r>
            <a:r>
              <a:rPr lang="en-US" altLang="ko-KR" sz="1800" dirty="0" smtClean="0"/>
              <a:t>.</a:t>
            </a:r>
            <a:r>
              <a:rPr lang="en-US" altLang="ko-KR" sz="1800" dirty="0"/>
              <a:t> </a:t>
            </a:r>
            <a:r>
              <a:rPr lang="ko-KR" altLang="en-US" sz="1800" dirty="0" err="1" smtClean="0"/>
              <a:t>누룩냄세가</a:t>
            </a:r>
            <a:r>
              <a:rPr lang="ko-KR" altLang="en-US" sz="1800" dirty="0" smtClean="0"/>
              <a:t> </a:t>
            </a:r>
            <a:r>
              <a:rPr lang="ko-KR" altLang="en-US" sz="1800" dirty="0"/>
              <a:t>상당히 적은 편이며 나름 과일향도 어느 정도 느낄 수 있는 계통이기 때문에 비교적 쉽게 접근할 수 있는 술이다</a:t>
            </a:r>
            <a:r>
              <a:rPr lang="en-US" altLang="ko-KR" sz="1800" dirty="0"/>
              <a:t>. </a:t>
            </a:r>
            <a:r>
              <a:rPr lang="ko-KR" altLang="en-US" sz="1800" dirty="0"/>
              <a:t>중국집에서 흔히 볼 수 있는 </a:t>
            </a:r>
            <a:r>
              <a:rPr lang="ko-KR" altLang="en-US" sz="1800" dirty="0">
                <a:hlinkClick r:id="rId2" tooltip="이과두주"/>
              </a:rPr>
              <a:t>이과두주</a:t>
            </a:r>
            <a:r>
              <a:rPr lang="ko-KR" altLang="en-US" sz="1800" dirty="0"/>
              <a:t> 역시 이 계열이다</a:t>
            </a:r>
            <a:r>
              <a:rPr lang="en-US" altLang="ko-KR" sz="1800" dirty="0"/>
              <a:t>.</a:t>
            </a:r>
          </a:p>
          <a:p>
            <a:pPr>
              <a:lnSpc>
                <a:spcPct val="120000"/>
              </a:lnSpc>
            </a:pPr>
            <a:r>
              <a:rPr lang="ko-KR" altLang="en-US" sz="1800" b="1" dirty="0" err="1" smtClean="0">
                <a:solidFill>
                  <a:srgbClr val="0000FF"/>
                </a:solidFill>
              </a:rPr>
              <a:t>濃香型</a:t>
            </a:r>
            <a:r>
              <a:rPr lang="ko-KR" altLang="en-US" sz="1800" dirty="0">
                <a:solidFill>
                  <a:srgbClr val="0000FF"/>
                </a:solidFill>
              </a:rPr>
              <a:t/>
            </a:r>
            <a:br>
              <a:rPr lang="ko-KR" altLang="en-US" sz="1800" dirty="0">
                <a:solidFill>
                  <a:srgbClr val="0000FF"/>
                </a:solidFill>
              </a:rPr>
            </a:br>
            <a:r>
              <a:rPr lang="ko-KR" altLang="en-US" sz="1800" dirty="0" err="1" smtClean="0">
                <a:solidFill>
                  <a:srgbClr val="0000FF"/>
                </a:solidFill>
              </a:rPr>
              <a:t>瀘香型</a:t>
            </a:r>
            <a:r>
              <a:rPr lang="en-US" altLang="ko-KR" sz="1800" dirty="0" smtClean="0">
                <a:solidFill>
                  <a:srgbClr val="0000FF"/>
                </a:solidFill>
              </a:rPr>
              <a:t>, </a:t>
            </a:r>
            <a:r>
              <a:rPr lang="ko-KR" altLang="en-US" sz="1800" dirty="0" err="1" smtClean="0">
                <a:solidFill>
                  <a:srgbClr val="0000FF"/>
                </a:solidFill>
              </a:rPr>
              <a:t>窖香型이라고도</a:t>
            </a:r>
            <a:r>
              <a:rPr lang="ko-KR" altLang="en-US" sz="1800" dirty="0" smtClean="0">
                <a:solidFill>
                  <a:srgbClr val="0000FF"/>
                </a:solidFill>
              </a:rPr>
              <a:t> </a:t>
            </a:r>
            <a:r>
              <a:rPr lang="ko-KR" altLang="en-US" sz="1800" dirty="0">
                <a:solidFill>
                  <a:srgbClr val="0000FF"/>
                </a:solidFill>
              </a:rPr>
              <a:t>부른다</a:t>
            </a:r>
            <a:r>
              <a:rPr lang="en-US" altLang="ko-KR" sz="1800" dirty="0">
                <a:solidFill>
                  <a:srgbClr val="0000FF"/>
                </a:solidFill>
              </a:rPr>
              <a:t>. </a:t>
            </a:r>
            <a:r>
              <a:rPr lang="ko-KR" altLang="en-US" sz="1800" dirty="0" smtClean="0">
                <a:solidFill>
                  <a:srgbClr val="0000FF"/>
                </a:solidFill>
              </a:rPr>
              <a:t>四川省 瀘州市의 </a:t>
            </a:r>
            <a:r>
              <a:rPr lang="ko-KR" altLang="en-US" sz="1800" b="1" dirty="0" smtClean="0">
                <a:solidFill>
                  <a:srgbClr val="0000FF"/>
                </a:solidFill>
              </a:rPr>
              <a:t>瀘州老窖特曲酒</a:t>
            </a:r>
            <a:r>
              <a:rPr lang="ko-KR" altLang="en-US" sz="1800" dirty="0" smtClean="0">
                <a:solidFill>
                  <a:srgbClr val="0000FF"/>
                </a:solidFill>
              </a:rPr>
              <a:t>가 대표적이다</a:t>
            </a:r>
            <a:r>
              <a:rPr lang="en-US" altLang="ko-KR" sz="1800" dirty="0">
                <a:solidFill>
                  <a:srgbClr val="0000FF"/>
                </a:solidFill>
              </a:rPr>
              <a:t>. </a:t>
            </a:r>
            <a:r>
              <a:rPr lang="ko-KR" altLang="en-US" sz="1800" dirty="0">
                <a:solidFill>
                  <a:srgbClr val="0000FF"/>
                </a:solidFill>
              </a:rPr>
              <a:t>주원료는 수수</a:t>
            </a:r>
            <a:r>
              <a:rPr lang="en-US" altLang="ko-KR" sz="1800" dirty="0">
                <a:solidFill>
                  <a:srgbClr val="0000FF"/>
                </a:solidFill>
              </a:rPr>
              <a:t>, </a:t>
            </a:r>
            <a:r>
              <a:rPr lang="ko-KR" altLang="en-US" sz="1800" dirty="0" smtClean="0">
                <a:solidFill>
                  <a:srgbClr val="0000FF"/>
                </a:solidFill>
              </a:rPr>
              <a:t>쌀</a:t>
            </a:r>
            <a:r>
              <a:rPr lang="en-US" altLang="ko-KR" sz="1800" dirty="0" smtClean="0">
                <a:solidFill>
                  <a:srgbClr val="0000FF"/>
                </a:solidFill>
              </a:rPr>
              <a:t>, </a:t>
            </a:r>
            <a:r>
              <a:rPr lang="ko-KR" altLang="en-US" sz="1800" dirty="0" smtClean="0">
                <a:solidFill>
                  <a:srgbClr val="0000FF"/>
                </a:solidFill>
              </a:rPr>
              <a:t>보리 등 곡물을 사용한 </a:t>
            </a:r>
            <a:r>
              <a:rPr lang="ko-KR" altLang="en-US" sz="1800" dirty="0" err="1" smtClean="0">
                <a:solidFill>
                  <a:srgbClr val="0000FF"/>
                </a:solidFill>
              </a:rPr>
              <a:t>대국누룩이며</a:t>
            </a:r>
            <a:r>
              <a:rPr lang="ko-KR" altLang="en-US" sz="1800" dirty="0" smtClean="0">
                <a:solidFill>
                  <a:srgbClr val="0000FF"/>
                </a:solidFill>
              </a:rPr>
              <a:t> 또는 보리와 완두 혹은 밀기울에 효모를 정착시킨 부국</a:t>
            </a:r>
            <a:r>
              <a:rPr lang="en-US" altLang="ko-KR" sz="1800" dirty="0" smtClean="0">
                <a:solidFill>
                  <a:srgbClr val="0000FF"/>
                </a:solidFill>
              </a:rPr>
              <a:t>(</a:t>
            </a:r>
            <a:r>
              <a:rPr lang="ko-KR" altLang="en-US" sz="1800" dirty="0" smtClean="0">
                <a:solidFill>
                  <a:srgbClr val="0000FF"/>
                </a:solidFill>
              </a:rPr>
              <a:t>麸曲</a:t>
            </a:r>
            <a:r>
              <a:rPr lang="en-US" altLang="ko-KR" sz="1800" dirty="0" smtClean="0">
                <a:solidFill>
                  <a:srgbClr val="0000FF"/>
                </a:solidFill>
              </a:rPr>
              <a:t>)</a:t>
            </a:r>
            <a:r>
              <a:rPr lang="ko-KR" altLang="en-US" sz="1800" dirty="0" smtClean="0">
                <a:solidFill>
                  <a:srgbClr val="0000FF"/>
                </a:solidFill>
              </a:rPr>
              <a:t>을 사용하여 제조 하기도 한다</a:t>
            </a:r>
            <a:r>
              <a:rPr lang="en-US" altLang="ko-KR" sz="1800" dirty="0">
                <a:solidFill>
                  <a:srgbClr val="0000FF"/>
                </a:solidFill>
              </a:rPr>
              <a:t>. </a:t>
            </a:r>
            <a:r>
              <a:rPr lang="ko-KR" altLang="en-US" sz="1800" dirty="0" smtClean="0">
                <a:solidFill>
                  <a:srgbClr val="0000FF"/>
                </a:solidFill>
              </a:rPr>
              <a:t>그런데</a:t>
            </a:r>
            <a:r>
              <a:rPr lang="ko-KR" altLang="en-US" sz="1800" dirty="0">
                <a:solidFill>
                  <a:srgbClr val="0000FF"/>
                </a:solidFill>
              </a:rPr>
              <a:t> </a:t>
            </a:r>
            <a:r>
              <a:rPr lang="ko-KR" altLang="en-US" sz="1800" dirty="0" smtClean="0">
                <a:solidFill>
                  <a:srgbClr val="0000FF"/>
                </a:solidFill>
              </a:rPr>
              <a:t>냄새가 </a:t>
            </a:r>
            <a:r>
              <a:rPr lang="ko-KR" altLang="en-US" sz="1800" b="1" dirty="0" err="1" smtClean="0">
                <a:solidFill>
                  <a:srgbClr val="0000FF"/>
                </a:solidFill>
              </a:rPr>
              <a:t>쎄다</a:t>
            </a:r>
            <a:r>
              <a:rPr lang="en-US" altLang="ko-KR" sz="1800" b="1" dirty="0">
                <a:solidFill>
                  <a:srgbClr val="0000FF"/>
                </a:solidFill>
              </a:rPr>
              <a:t>.</a:t>
            </a:r>
            <a:r>
              <a:rPr lang="ko-KR" altLang="en-US" sz="1800" dirty="0">
                <a:solidFill>
                  <a:srgbClr val="0000FF"/>
                </a:solidFill>
              </a:rPr>
              <a:t> 이 한마디로 설명이 가능하다</a:t>
            </a:r>
            <a:r>
              <a:rPr lang="en-US" altLang="ko-KR" sz="1800" dirty="0">
                <a:solidFill>
                  <a:srgbClr val="0000FF"/>
                </a:solidFill>
              </a:rPr>
              <a:t>. </a:t>
            </a:r>
            <a:endParaRPr lang="en-US" altLang="ko-KR" sz="1800" dirty="0" smtClean="0">
              <a:solidFill>
                <a:srgbClr val="0000FF"/>
              </a:solidFill>
            </a:endParaRPr>
          </a:p>
        </p:txBody>
      </p:sp>
    </p:spTree>
    <p:extLst>
      <p:ext uri="{BB962C8B-B14F-4D97-AF65-F5344CB8AC3E}">
        <p14:creationId xmlns:p14="http://schemas.microsoft.com/office/powerpoint/2010/main" val="16759258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汾酒</a:t>
            </a:r>
          </a:p>
        </p:txBody>
      </p:sp>
      <p:sp>
        <p:nvSpPr>
          <p:cNvPr id="5" name="직사각형 4"/>
          <p:cNvSpPr/>
          <p:nvPr/>
        </p:nvSpPr>
        <p:spPr>
          <a:xfrm>
            <a:off x="5152914" y="4537951"/>
            <a:ext cx="3264944" cy="1200329"/>
          </a:xfrm>
          <a:prstGeom prst="rect">
            <a:avLst/>
          </a:prstGeom>
        </p:spPr>
        <p:txBody>
          <a:bodyPr wrap="square">
            <a:spAutoFit/>
          </a:bodyPr>
          <a:lstStyle/>
          <a:p>
            <a:r>
              <a:rPr lang="zh-CN" altLang="en-US" dirty="0">
                <a:solidFill>
                  <a:srgbClr val="666666"/>
                </a:solidFill>
                <a:latin typeface="tahoma" panose="020B0604030504040204" pitchFamily="34" charset="0"/>
              </a:rPr>
              <a:t>汾酒 玻汾 </a:t>
            </a:r>
            <a:r>
              <a:rPr lang="en-US" altLang="zh-CN" dirty="0">
                <a:solidFill>
                  <a:srgbClr val="666666"/>
                </a:solidFill>
                <a:latin typeface="tahoma" panose="020B0604030504040204" pitchFamily="34" charset="0"/>
              </a:rPr>
              <a:t>53</a:t>
            </a:r>
            <a:r>
              <a:rPr lang="zh-CN" altLang="en-US" dirty="0">
                <a:solidFill>
                  <a:srgbClr val="666666"/>
                </a:solidFill>
                <a:latin typeface="tahoma" panose="020B0604030504040204" pitchFamily="34" charset="0"/>
              </a:rPr>
              <a:t>度 </a:t>
            </a:r>
            <a:r>
              <a:rPr lang="en-US" altLang="zh-CN" dirty="0">
                <a:solidFill>
                  <a:srgbClr val="666666"/>
                </a:solidFill>
                <a:latin typeface="tahoma" panose="020B0604030504040204" pitchFamily="34" charset="0"/>
              </a:rPr>
              <a:t>475ml </a:t>
            </a:r>
            <a:r>
              <a:rPr lang="zh-CN" altLang="en-US" dirty="0">
                <a:solidFill>
                  <a:srgbClr val="666666"/>
                </a:solidFill>
                <a:latin typeface="tahoma" panose="020B0604030504040204" pitchFamily="34" charset="0"/>
              </a:rPr>
              <a:t>单瓶装 清香型白酒（黄盖 汾酒 新老包装随机发货）</a:t>
            </a:r>
          </a:p>
          <a:p>
            <a:r>
              <a:rPr lang="zh-CN" altLang="en-US" dirty="0">
                <a:solidFill>
                  <a:srgbClr val="666666"/>
                </a:solidFill>
                <a:latin typeface="tahoma" panose="020B0604030504040204" pitchFamily="34" charset="0"/>
              </a:rPr>
              <a:t>京 东 价 </a:t>
            </a:r>
            <a:r>
              <a:rPr lang="zh-CN" altLang="en-US" dirty="0">
                <a:solidFill>
                  <a:srgbClr val="E4393C"/>
                </a:solidFill>
                <a:latin typeface="tahoma" panose="020B0604030504040204" pitchFamily="34" charset="0"/>
              </a:rPr>
              <a:t>￥</a:t>
            </a:r>
            <a:r>
              <a:rPr lang="en-US" altLang="zh-CN" dirty="0">
                <a:solidFill>
                  <a:srgbClr val="E4393C"/>
                </a:solidFill>
                <a:latin typeface="tahoma" panose="020B0604030504040204" pitchFamily="34" charset="0"/>
              </a:rPr>
              <a:t>46.00</a:t>
            </a:r>
            <a:endParaRPr lang="zh-CN" altLang="en-US" b="0" i="0" dirty="0">
              <a:solidFill>
                <a:srgbClr val="666666"/>
              </a:solidFill>
              <a:effectLst/>
              <a:latin typeface="tahoma" panose="020B0604030504040204" pitchFamily="34" charset="0"/>
            </a:endParaRPr>
          </a:p>
        </p:txBody>
      </p:sp>
      <p:pic>
        <p:nvPicPr>
          <p:cNvPr id="7" name="내용 개체 틀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29879" y="1739564"/>
            <a:ext cx="4351338" cy="4351338"/>
          </a:xfrm>
          <a:prstGeom prst="rect">
            <a:avLst/>
          </a:prstGeom>
        </p:spPr>
      </p:pic>
    </p:spTree>
    <p:extLst>
      <p:ext uri="{BB962C8B-B14F-4D97-AF65-F5344CB8AC3E}">
        <p14:creationId xmlns:p14="http://schemas.microsoft.com/office/powerpoint/2010/main" val="41141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ja-JP" altLang="en-US" dirty="0"/>
              <a:t>焼</a:t>
            </a:r>
            <a:r>
              <a:rPr lang="ja-JP" altLang="en-US" dirty="0" smtClean="0">
                <a:solidFill>
                  <a:srgbClr val="0070C0"/>
                </a:solidFill>
              </a:rPr>
              <a:t>酎</a:t>
            </a:r>
            <a:r>
              <a:rPr lang="ja-JP" altLang="en-US" dirty="0" smtClean="0"/>
              <a:t> </a:t>
            </a:r>
            <a:r>
              <a:rPr lang="en-US" altLang="ja-JP" dirty="0" smtClean="0"/>
              <a:t>vs</a:t>
            </a:r>
            <a:r>
              <a:rPr lang="en-US" altLang="ja-JP" b="1" dirty="0" smtClean="0"/>
              <a:t>. </a:t>
            </a:r>
            <a:r>
              <a:rPr lang="ko-KR" altLang="en-US" b="1" dirty="0"/>
              <a:t>燒</a:t>
            </a:r>
            <a:r>
              <a:rPr lang="ko-KR" altLang="en-US" b="1" dirty="0">
                <a:solidFill>
                  <a:srgbClr val="0070C0"/>
                </a:solidFill>
              </a:rPr>
              <a:t>酒</a:t>
            </a:r>
          </a:p>
        </p:txBody>
      </p:sp>
      <p:sp>
        <p:nvSpPr>
          <p:cNvPr id="3" name="내용 개체 틀 2"/>
          <p:cNvSpPr>
            <a:spLocks noGrp="1"/>
          </p:cNvSpPr>
          <p:nvPr>
            <p:ph idx="1"/>
          </p:nvPr>
        </p:nvSpPr>
        <p:spPr/>
        <p:txBody>
          <a:bodyPr>
            <a:normAutofit fontScale="92500" lnSpcReduction="20000"/>
          </a:bodyPr>
          <a:lstStyle/>
          <a:p>
            <a:pPr>
              <a:lnSpc>
                <a:spcPct val="110000"/>
              </a:lnSpc>
            </a:pPr>
            <a:r>
              <a:rPr lang="ko-KR" altLang="en-US" dirty="0"/>
              <a:t>일본 </a:t>
            </a:r>
            <a:r>
              <a:rPr lang="ko-KR" altLang="en-US" dirty="0" err="1" smtClean="0"/>
              <a:t>주세법</a:t>
            </a:r>
            <a:r>
              <a:rPr lang="ko-KR" altLang="en-US" dirty="0" smtClean="0"/>
              <a:t> </a:t>
            </a:r>
            <a:r>
              <a:rPr lang="ja-JP" altLang="en-US" dirty="0" smtClean="0"/>
              <a:t>焼</a:t>
            </a:r>
            <a:r>
              <a:rPr lang="ja-JP" altLang="en-US" dirty="0">
                <a:solidFill>
                  <a:srgbClr val="0070C0"/>
                </a:solidFill>
              </a:rPr>
              <a:t>酎</a:t>
            </a:r>
            <a:r>
              <a:rPr lang="en-US" altLang="ja-JP" dirty="0"/>
              <a:t>(</a:t>
            </a:r>
            <a:r>
              <a:rPr lang="ja-JP" altLang="en-US" dirty="0"/>
              <a:t>しょうちゅう</a:t>
            </a:r>
            <a:r>
              <a:rPr lang="en-US" altLang="ja-JP" dirty="0"/>
              <a:t>, </a:t>
            </a:r>
            <a:r>
              <a:rPr lang="ja-JP" altLang="en-US" dirty="0"/>
              <a:t>쇼추</a:t>
            </a:r>
            <a:r>
              <a:rPr lang="en-US" altLang="ja-JP" dirty="0" smtClean="0"/>
              <a:t>) </a:t>
            </a:r>
            <a:endParaRPr lang="en-US" altLang="ko-KR" dirty="0" smtClean="0"/>
          </a:p>
          <a:p>
            <a:pPr lvl="1">
              <a:lnSpc>
                <a:spcPct val="110000"/>
              </a:lnSpc>
            </a:pPr>
            <a:r>
              <a:rPr lang="ko-KR" altLang="en-US" dirty="0" smtClean="0"/>
              <a:t> 발아한 </a:t>
            </a:r>
            <a:r>
              <a:rPr lang="ko-KR" altLang="en-US" dirty="0"/>
              <a:t>곡류를 사용하지 않고</a:t>
            </a:r>
            <a:r>
              <a:rPr lang="en-US" altLang="ko-KR" dirty="0"/>
              <a:t>, </a:t>
            </a:r>
            <a:endParaRPr lang="en-US" altLang="ko-KR" dirty="0" smtClean="0"/>
          </a:p>
          <a:p>
            <a:pPr lvl="1">
              <a:lnSpc>
                <a:spcPct val="110000"/>
              </a:lnSpc>
            </a:pPr>
            <a:r>
              <a:rPr lang="ko-KR" altLang="en-US" dirty="0" smtClean="0"/>
              <a:t>자작나무 </a:t>
            </a:r>
            <a:r>
              <a:rPr lang="ko-KR" altLang="en-US" dirty="0"/>
              <a:t>숯 등으로 여과하지 않으며</a:t>
            </a:r>
            <a:r>
              <a:rPr lang="en-US" altLang="ko-KR" dirty="0"/>
              <a:t>, </a:t>
            </a:r>
            <a:endParaRPr lang="en-US" altLang="ko-KR" dirty="0" smtClean="0"/>
          </a:p>
          <a:p>
            <a:pPr lvl="1">
              <a:lnSpc>
                <a:spcPct val="110000"/>
              </a:lnSpc>
            </a:pPr>
            <a:r>
              <a:rPr lang="ko-KR" altLang="en-US" dirty="0" err="1" smtClean="0"/>
              <a:t>증류시</a:t>
            </a:r>
            <a:r>
              <a:rPr lang="ko-KR" altLang="en-US" dirty="0" smtClean="0"/>
              <a:t> </a:t>
            </a:r>
            <a:r>
              <a:rPr lang="ko-KR" altLang="en-US" dirty="0"/>
              <a:t>별도의 첨가물을 넣지 않고</a:t>
            </a:r>
            <a:r>
              <a:rPr lang="en-US" altLang="ko-KR" dirty="0"/>
              <a:t>, </a:t>
            </a:r>
            <a:endParaRPr lang="en-US" altLang="ko-KR" dirty="0" smtClean="0"/>
          </a:p>
          <a:p>
            <a:pPr lvl="1">
              <a:lnSpc>
                <a:spcPct val="110000"/>
              </a:lnSpc>
            </a:pPr>
            <a:r>
              <a:rPr lang="ko-KR" altLang="en-US" dirty="0" err="1" smtClean="0"/>
              <a:t>알콜</a:t>
            </a:r>
            <a:r>
              <a:rPr lang="ko-KR" altLang="en-US" dirty="0" smtClean="0"/>
              <a:t> </a:t>
            </a:r>
            <a:r>
              <a:rPr lang="ko-KR" altLang="en-US" dirty="0"/>
              <a:t>도수는 </a:t>
            </a:r>
            <a:r>
              <a:rPr lang="ko-KR" altLang="en-US" dirty="0" err="1"/>
              <a:t>연속식</a:t>
            </a:r>
            <a:r>
              <a:rPr lang="ko-KR" altLang="en-US" dirty="0"/>
              <a:t> </a:t>
            </a:r>
            <a:r>
              <a:rPr lang="en-US" altLang="ko-KR" dirty="0"/>
              <a:t>36</a:t>
            </a:r>
            <a:r>
              <a:rPr lang="ko-KR" altLang="en-US" dirty="0"/>
              <a:t>도 미만</a:t>
            </a:r>
            <a:r>
              <a:rPr lang="en-US" altLang="ko-KR" dirty="0"/>
              <a:t>, </a:t>
            </a:r>
            <a:r>
              <a:rPr lang="ko-KR" altLang="en-US" dirty="0" smtClean="0"/>
              <a:t>단식 </a:t>
            </a:r>
            <a:r>
              <a:rPr lang="en-US" altLang="ko-KR" dirty="0"/>
              <a:t>45</a:t>
            </a:r>
            <a:r>
              <a:rPr lang="ko-KR" altLang="en-US" dirty="0"/>
              <a:t>도 이하의 </a:t>
            </a:r>
            <a:r>
              <a:rPr lang="ko-KR" altLang="en-US" dirty="0" smtClean="0"/>
              <a:t>증류주로 정의</a:t>
            </a:r>
            <a:r>
              <a:rPr lang="en-US" altLang="ko-KR" dirty="0" smtClean="0"/>
              <a:t> </a:t>
            </a:r>
          </a:p>
          <a:p>
            <a:pPr>
              <a:lnSpc>
                <a:spcPct val="110000"/>
              </a:lnSpc>
            </a:pPr>
            <a:r>
              <a:rPr lang="ko-KR" altLang="en-US" dirty="0" smtClean="0"/>
              <a:t>한국 燒</a:t>
            </a:r>
            <a:r>
              <a:rPr lang="ko-KR" altLang="en-US" dirty="0" smtClean="0">
                <a:solidFill>
                  <a:srgbClr val="0070C0"/>
                </a:solidFill>
              </a:rPr>
              <a:t>酒</a:t>
            </a:r>
            <a:endParaRPr lang="en-US" altLang="ko-KR" dirty="0" smtClean="0">
              <a:solidFill>
                <a:srgbClr val="0070C0"/>
              </a:solidFill>
            </a:endParaRPr>
          </a:p>
          <a:p>
            <a:pPr lvl="1">
              <a:lnSpc>
                <a:spcPct val="110000"/>
              </a:lnSpc>
            </a:pPr>
            <a:r>
              <a:rPr lang="ko-KR" altLang="en-US" dirty="0"/>
              <a:t>우리나라에 전통 문헌에 </a:t>
            </a:r>
            <a:r>
              <a:rPr lang="ko-KR" altLang="en-US" dirty="0" smtClean="0"/>
              <a:t>燒酎라고 </a:t>
            </a:r>
            <a:r>
              <a:rPr lang="ko-KR" altLang="en-US" dirty="0"/>
              <a:t>쓴 용례는 없다</a:t>
            </a:r>
            <a:r>
              <a:rPr lang="en-US" altLang="ko-KR" dirty="0"/>
              <a:t>. </a:t>
            </a:r>
            <a:r>
              <a:rPr lang="ko-KR" altLang="en-US" dirty="0"/>
              <a:t>그러다가 </a:t>
            </a:r>
            <a:r>
              <a:rPr lang="ko-KR" altLang="en-US" dirty="0">
                <a:hlinkClick r:id="rId2" tooltip="일제강점기"/>
              </a:rPr>
              <a:t>일제강점기</a:t>
            </a:r>
            <a:r>
              <a:rPr lang="ko-KR" altLang="en-US" dirty="0"/>
              <a:t>부터 일본의 영향으로 燒酎라는 표기가 섞여 들어와 쓰이기 </a:t>
            </a:r>
            <a:r>
              <a:rPr lang="ko-KR" altLang="en-US" dirty="0" smtClean="0"/>
              <a:t>시작</a:t>
            </a:r>
            <a:endParaRPr lang="en-US" altLang="ko-KR" dirty="0"/>
          </a:p>
          <a:p>
            <a:pPr lvl="1">
              <a:lnSpc>
                <a:spcPct val="110000"/>
              </a:lnSpc>
            </a:pPr>
            <a:r>
              <a:rPr lang="ko-KR" altLang="en-US" dirty="0"/>
              <a:t>한국과 중국의 소주를 지칭하는 燒酒는 </a:t>
            </a:r>
            <a:r>
              <a:rPr lang="ko-KR" altLang="en-US" dirty="0" err="1"/>
              <a:t>쇼슈</a:t>
            </a:r>
            <a:r>
              <a:rPr lang="en-US" altLang="ko-KR" dirty="0"/>
              <a:t>(</a:t>
            </a:r>
            <a:r>
              <a:rPr lang="ko-KR" altLang="en-US" dirty="0"/>
              <a:t>しょうしゅ</a:t>
            </a:r>
            <a:r>
              <a:rPr lang="en-US" altLang="ko-KR" dirty="0"/>
              <a:t>)</a:t>
            </a:r>
            <a:r>
              <a:rPr lang="ko-KR" altLang="en-US" dirty="0"/>
              <a:t>로 읽어 발음도 </a:t>
            </a:r>
            <a:r>
              <a:rPr lang="ko-KR" altLang="en-US" dirty="0" err="1"/>
              <a:t>쇼추와는</a:t>
            </a:r>
            <a:r>
              <a:rPr lang="ko-KR" altLang="en-US" dirty="0"/>
              <a:t> 다르다</a:t>
            </a:r>
            <a:r>
              <a:rPr lang="en-US" altLang="ko-KR" dirty="0"/>
              <a:t>.</a:t>
            </a:r>
          </a:p>
          <a:p>
            <a:pPr marL="457200" lvl="1" indent="0">
              <a:buNone/>
            </a:pPr>
            <a:endParaRPr lang="ko-KR" altLang="en-US" dirty="0"/>
          </a:p>
        </p:txBody>
      </p:sp>
    </p:spTree>
    <p:extLst>
      <p:ext uri="{BB962C8B-B14F-4D97-AF65-F5344CB8AC3E}">
        <p14:creationId xmlns:p14="http://schemas.microsoft.com/office/powerpoint/2010/main" val="3227142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zh-TW" altLang="en-US" dirty="0"/>
              <a:t>瀘州老窖特曲酒</a:t>
            </a:r>
            <a:endParaRPr lang="ko-KR" altLang="en-US" dirty="0"/>
          </a:p>
        </p:txBody>
      </p:sp>
      <p:pic>
        <p:nvPicPr>
          <p:cNvPr id="4" name="내용 개체 틀 3"/>
          <p:cNvPicPr>
            <a:picLocks noGrp="1" noChangeAspect="1"/>
          </p:cNvPicPr>
          <p:nvPr>
            <p:ph idx="1"/>
          </p:nvPr>
        </p:nvPicPr>
        <p:blipFill>
          <a:blip r:embed="rId2"/>
          <a:stretch>
            <a:fillRect/>
          </a:stretch>
        </p:blipFill>
        <p:spPr>
          <a:xfrm>
            <a:off x="1100137" y="2427540"/>
            <a:ext cx="2371725" cy="3276600"/>
          </a:xfrm>
          <a:prstGeom prst="rect">
            <a:avLst/>
          </a:prstGeom>
        </p:spPr>
      </p:pic>
      <p:sp>
        <p:nvSpPr>
          <p:cNvPr id="5" name="직사각형 4"/>
          <p:cNvSpPr/>
          <p:nvPr/>
        </p:nvSpPr>
        <p:spPr>
          <a:xfrm>
            <a:off x="3943350" y="2580060"/>
            <a:ext cx="4572000" cy="646331"/>
          </a:xfrm>
          <a:prstGeom prst="rect">
            <a:avLst/>
          </a:prstGeom>
        </p:spPr>
        <p:txBody>
          <a:bodyPr>
            <a:spAutoFit/>
          </a:bodyPr>
          <a:lstStyle/>
          <a:p>
            <a:r>
              <a:rPr lang="ja-JP" altLang="en-US" dirty="0" smtClean="0"/>
              <a:t>四</a:t>
            </a:r>
            <a:r>
              <a:rPr lang="ja-JP" altLang="en-US" dirty="0"/>
              <a:t>川省瀘州</a:t>
            </a:r>
            <a:r>
              <a:rPr lang="ja-JP" altLang="en-US" dirty="0" smtClean="0"/>
              <a:t>産白酒、</a:t>
            </a:r>
            <a:r>
              <a:rPr lang="ja-JP" altLang="en-US" dirty="0"/>
              <a:t>酒精</a:t>
            </a:r>
            <a:r>
              <a:rPr lang="ja-JP" altLang="en-US" dirty="0" smtClean="0"/>
              <a:t>度</a:t>
            </a:r>
            <a:r>
              <a:rPr lang="en-US" altLang="ja-JP" dirty="0" smtClean="0"/>
              <a:t>60</a:t>
            </a:r>
            <a:r>
              <a:rPr lang="ja-JP" altLang="en-US" dirty="0"/>
              <a:t>度。四川</a:t>
            </a:r>
            <a:r>
              <a:rPr lang="ja-JP" altLang="en-US" dirty="0" smtClean="0"/>
              <a:t>省 </a:t>
            </a:r>
            <a:endParaRPr lang="en-US" altLang="ja-JP" dirty="0" smtClean="0"/>
          </a:p>
          <a:p>
            <a:r>
              <a:rPr lang="ja-JP" altLang="en-US" dirty="0" smtClean="0"/>
              <a:t>全</a:t>
            </a:r>
            <a:r>
              <a:rPr lang="ja-JP" altLang="en-US" dirty="0"/>
              <a:t>国名</a:t>
            </a:r>
            <a:r>
              <a:rPr lang="ja-JP" altLang="en-US" dirty="0" smtClean="0"/>
              <a:t>酒、</a:t>
            </a:r>
            <a:r>
              <a:rPr lang="ja-JP" altLang="en-US" dirty="0"/>
              <a:t>典型</a:t>
            </a:r>
            <a:r>
              <a:rPr lang="ja-JP" altLang="en-US" dirty="0" smtClean="0"/>
              <a:t>的濃香白酒</a:t>
            </a:r>
            <a:endParaRPr lang="ko-KR" altLang="en-US" dirty="0"/>
          </a:p>
        </p:txBody>
      </p:sp>
    </p:spTree>
    <p:extLst>
      <p:ext uri="{BB962C8B-B14F-4D97-AF65-F5344CB8AC3E}">
        <p14:creationId xmlns:p14="http://schemas.microsoft.com/office/powerpoint/2010/main" val="838163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499558" y="645459"/>
            <a:ext cx="8241029" cy="5633702"/>
          </a:xfrm>
        </p:spPr>
        <p:txBody>
          <a:bodyPr>
            <a:noAutofit/>
          </a:bodyPr>
          <a:lstStyle/>
          <a:p>
            <a:pPr>
              <a:lnSpc>
                <a:spcPct val="120000"/>
              </a:lnSpc>
            </a:pPr>
            <a:r>
              <a:rPr lang="ko-KR" altLang="en-US" sz="2000" dirty="0"/>
              <a:t>국</a:t>
            </a:r>
            <a:r>
              <a:rPr lang="en-US" altLang="ko-KR" sz="2000" dirty="0" smtClean="0"/>
              <a:t>(</a:t>
            </a:r>
            <a:r>
              <a:rPr lang="ko-KR" altLang="en-US" sz="2000" dirty="0"/>
              <a:t>曲</a:t>
            </a:r>
            <a:r>
              <a:rPr lang="en-US" altLang="ko-KR" sz="2000" dirty="0" smtClean="0"/>
              <a:t>);</a:t>
            </a:r>
            <a:r>
              <a:rPr lang="ko-KR" altLang="en-US" sz="2000" dirty="0" smtClean="0"/>
              <a:t> </a:t>
            </a:r>
            <a:r>
              <a:rPr lang="en-US" altLang="ko-KR" sz="2000" dirty="0"/>
              <a:t>'</a:t>
            </a:r>
            <a:r>
              <a:rPr lang="ko-KR" altLang="en-US" sz="2000" dirty="0"/>
              <a:t>누룩 국</a:t>
            </a:r>
            <a:r>
              <a:rPr lang="en-US" altLang="ko-KR" sz="2000" dirty="0"/>
              <a:t>(</a:t>
            </a:r>
            <a:r>
              <a:rPr lang="ko-KR" altLang="en-US" sz="2000" dirty="0"/>
              <a:t>麴</a:t>
            </a:r>
            <a:r>
              <a:rPr lang="en-US" altLang="ko-KR" sz="2000" dirty="0"/>
              <a:t>)'</a:t>
            </a:r>
            <a:r>
              <a:rPr lang="ko-KR" altLang="en-US" sz="2000" dirty="0"/>
              <a:t>자를 </a:t>
            </a:r>
            <a:r>
              <a:rPr lang="ko-KR" altLang="en-US" sz="2000" dirty="0" err="1"/>
              <a:t>간체로</a:t>
            </a:r>
            <a:r>
              <a:rPr lang="ko-KR" altLang="en-US" sz="2000" dirty="0"/>
              <a:t> 쓴 것</a:t>
            </a:r>
            <a:r>
              <a:rPr lang="en-US" altLang="ko-KR" sz="2000" dirty="0"/>
              <a:t>. </a:t>
            </a:r>
            <a:endParaRPr lang="en-US" altLang="ko-KR" sz="2000" dirty="0" smtClean="0"/>
          </a:p>
          <a:p>
            <a:pPr>
              <a:lnSpc>
                <a:spcPct val="120000"/>
              </a:lnSpc>
            </a:pPr>
            <a:r>
              <a:rPr lang="ko-KR" altLang="en-US" sz="2000" dirty="0" smtClean="0"/>
              <a:t>대국</a:t>
            </a:r>
            <a:r>
              <a:rPr lang="en-US" altLang="ko-KR" sz="2000" dirty="0" smtClean="0"/>
              <a:t>(</a:t>
            </a:r>
            <a:r>
              <a:rPr lang="ko-KR" altLang="en-US" sz="2000" dirty="0"/>
              <a:t>大曲</a:t>
            </a:r>
            <a:r>
              <a:rPr lang="en-US" altLang="ko-KR" sz="2000" dirty="0" smtClean="0"/>
              <a:t>); </a:t>
            </a:r>
            <a:r>
              <a:rPr lang="ko-KR" altLang="en-US" sz="2000" dirty="0" smtClean="0"/>
              <a:t>일반적으로 백주를 </a:t>
            </a:r>
            <a:r>
              <a:rPr lang="ko-KR" altLang="en-US" sz="2000" dirty="0"/>
              <a:t>양조할 </a:t>
            </a:r>
            <a:r>
              <a:rPr lang="ko-KR" altLang="en-US" sz="2000" dirty="0" smtClean="0"/>
              <a:t>때 </a:t>
            </a:r>
            <a:r>
              <a:rPr lang="ko-KR" altLang="en-US" sz="2000" dirty="0"/>
              <a:t>밀</a:t>
            </a:r>
            <a:r>
              <a:rPr lang="en-US" altLang="ko-KR" sz="2000" dirty="0"/>
              <a:t>, </a:t>
            </a:r>
            <a:r>
              <a:rPr lang="ko-KR" altLang="en-US" sz="2000" dirty="0"/>
              <a:t>보리</a:t>
            </a:r>
            <a:r>
              <a:rPr lang="en-US" altLang="ko-KR" sz="2000" dirty="0"/>
              <a:t>, </a:t>
            </a:r>
            <a:r>
              <a:rPr lang="ko-KR" altLang="en-US" sz="2000" dirty="0" smtClean="0"/>
              <a:t>완두 </a:t>
            </a:r>
            <a:r>
              <a:rPr lang="ko-KR" altLang="en-US" sz="2000" dirty="0"/>
              <a:t>등 곡물을 갈아 벽돌 크기로 만든 후 자연적으로 미생물을 배양해 만든 </a:t>
            </a:r>
            <a:r>
              <a:rPr lang="ko-KR" altLang="en-US" sz="2000" dirty="0" smtClean="0"/>
              <a:t>것</a:t>
            </a:r>
            <a:endParaRPr lang="en-US" altLang="ko-KR" sz="2000" dirty="0" smtClean="0"/>
          </a:p>
          <a:p>
            <a:pPr lvl="1">
              <a:lnSpc>
                <a:spcPct val="120000"/>
              </a:lnSpc>
            </a:pPr>
            <a:r>
              <a:rPr lang="ko-KR" altLang="en-US" sz="1600" dirty="0" err="1" smtClean="0"/>
              <a:t>대국주는</a:t>
            </a:r>
            <a:r>
              <a:rPr lang="ko-KR" altLang="en-US" sz="1600" dirty="0" smtClean="0"/>
              <a:t> </a:t>
            </a:r>
            <a:r>
              <a:rPr lang="ko-KR" altLang="en-US" sz="1600" dirty="0"/>
              <a:t>당연히 </a:t>
            </a:r>
            <a:r>
              <a:rPr lang="ko-KR" altLang="en-US" sz="1600" dirty="0" smtClean="0"/>
              <a:t>대국을 </a:t>
            </a:r>
            <a:r>
              <a:rPr lang="ko-KR" altLang="en-US" sz="1600" dirty="0"/>
              <a:t>이용해 만든 술이고 </a:t>
            </a:r>
            <a:endParaRPr lang="en-US" altLang="ko-KR" sz="1600" dirty="0" smtClean="0"/>
          </a:p>
          <a:p>
            <a:pPr lvl="1">
              <a:lnSpc>
                <a:spcPct val="120000"/>
              </a:lnSpc>
            </a:pPr>
            <a:r>
              <a:rPr lang="ko-KR" altLang="en-US" sz="1600" dirty="0" err="1" smtClean="0"/>
              <a:t>특국</a:t>
            </a:r>
            <a:r>
              <a:rPr lang="en-US" altLang="ko-KR" sz="1600" dirty="0" smtClean="0"/>
              <a:t>(</a:t>
            </a:r>
            <a:r>
              <a:rPr lang="ko-KR" altLang="en-US" sz="1600" dirty="0"/>
              <a:t>特曲</a:t>
            </a:r>
            <a:r>
              <a:rPr lang="en-US" altLang="ko-KR" sz="1600" dirty="0"/>
              <a:t>)</a:t>
            </a:r>
            <a:r>
              <a:rPr lang="ko-KR" altLang="en-US" sz="1600" dirty="0"/>
              <a:t>은 </a:t>
            </a:r>
            <a:r>
              <a:rPr lang="ko-KR" altLang="en-US" sz="1600" dirty="0" smtClean="0"/>
              <a:t>대국 </a:t>
            </a:r>
            <a:r>
              <a:rPr lang="ko-KR" altLang="en-US" sz="1600" dirty="0"/>
              <a:t>중에 특히 좋은 술을 일컫는다</a:t>
            </a:r>
            <a:r>
              <a:rPr lang="en-US" altLang="ko-KR" sz="1600" dirty="0"/>
              <a:t>. </a:t>
            </a:r>
            <a:r>
              <a:rPr lang="ko-KR" altLang="en-US" sz="1600" dirty="0" err="1" smtClean="0"/>
              <a:t>대국주</a:t>
            </a:r>
            <a:r>
              <a:rPr lang="ko-KR" altLang="en-US" sz="1600" dirty="0" smtClean="0"/>
              <a:t> </a:t>
            </a:r>
            <a:r>
              <a:rPr lang="ko-KR" altLang="en-US" sz="1600" dirty="0"/>
              <a:t>부터는 프리미엄 레인지 </a:t>
            </a:r>
          </a:p>
          <a:p>
            <a:pPr>
              <a:lnSpc>
                <a:spcPct val="120000"/>
              </a:lnSpc>
            </a:pPr>
            <a:r>
              <a:rPr lang="ko-KR" altLang="en-US" sz="2000" dirty="0" smtClean="0"/>
              <a:t>부국</a:t>
            </a:r>
            <a:r>
              <a:rPr lang="en-US" altLang="ko-KR" sz="2000" dirty="0" smtClean="0"/>
              <a:t>(</a:t>
            </a:r>
            <a:r>
              <a:rPr lang="ko-KR" altLang="en-US" sz="2000" dirty="0" smtClean="0"/>
              <a:t>麸</a:t>
            </a:r>
            <a:r>
              <a:rPr lang="en-US" altLang="ko-KR" sz="2000" dirty="0" smtClean="0"/>
              <a:t> </a:t>
            </a:r>
            <a:r>
              <a:rPr lang="ko-KR" altLang="en-US" sz="2000" dirty="0" smtClean="0">
                <a:solidFill>
                  <a:srgbClr val="0000FF"/>
                </a:solidFill>
              </a:rPr>
              <a:t>밀기울 부</a:t>
            </a:r>
            <a:r>
              <a:rPr lang="ko-KR" altLang="en-US" sz="2000" dirty="0" smtClean="0"/>
              <a:t>曲 </a:t>
            </a:r>
            <a:r>
              <a:rPr lang="ko-KR" altLang="en-US" sz="2000" dirty="0" err="1" smtClean="0"/>
              <a:t>누룩국</a:t>
            </a:r>
            <a:r>
              <a:rPr lang="en-US" altLang="ko-KR" sz="2000" dirty="0" smtClean="0"/>
              <a:t>); </a:t>
            </a:r>
            <a:r>
              <a:rPr lang="ko-KR" altLang="en-US" sz="2000" dirty="0" smtClean="0"/>
              <a:t>밀기울에 </a:t>
            </a:r>
            <a:r>
              <a:rPr lang="ko-KR" altLang="en-US" sz="2000" dirty="0"/>
              <a:t>누룩을 인공적으로 </a:t>
            </a:r>
            <a:r>
              <a:rPr lang="ko-KR" altLang="en-US" sz="2000" dirty="0" smtClean="0"/>
              <a:t>배양한 것으로 이것으로 빚는 </a:t>
            </a:r>
            <a:r>
              <a:rPr lang="ko-KR" altLang="en-US" sz="2000" dirty="0"/>
              <a:t>백주가 전체 백주의 </a:t>
            </a:r>
            <a:r>
              <a:rPr lang="en-US" altLang="ko-KR" sz="2000" dirty="0"/>
              <a:t>70% </a:t>
            </a:r>
            <a:r>
              <a:rPr lang="ko-KR" altLang="en-US" sz="2000" dirty="0"/>
              <a:t>이상이다</a:t>
            </a:r>
            <a:r>
              <a:rPr lang="en-US" altLang="ko-KR" sz="2000" dirty="0"/>
              <a:t>. </a:t>
            </a:r>
            <a:r>
              <a:rPr lang="ko-KR" altLang="en-US" sz="2000" dirty="0" smtClean="0"/>
              <a:t>부국은 대국에 </a:t>
            </a:r>
            <a:r>
              <a:rPr lang="ko-KR" altLang="en-US" sz="2000" dirty="0"/>
              <a:t>비해 재료비도 적게 들고 만들기도 쉽기 때문이다</a:t>
            </a:r>
            <a:r>
              <a:rPr lang="en-US" altLang="ko-KR" sz="2000" dirty="0"/>
              <a:t>. </a:t>
            </a:r>
            <a:endParaRPr lang="en-US" altLang="ko-KR" sz="2000" dirty="0" smtClean="0"/>
          </a:p>
          <a:p>
            <a:pPr lvl="1">
              <a:lnSpc>
                <a:spcPct val="120000"/>
              </a:lnSpc>
            </a:pPr>
            <a:r>
              <a:rPr lang="ko-KR" altLang="en-US" sz="1600" dirty="0" smtClean="0"/>
              <a:t>때문에 </a:t>
            </a:r>
            <a:r>
              <a:rPr lang="ko-KR" altLang="en-US" sz="1600" dirty="0"/>
              <a:t>주로 보급형 </a:t>
            </a:r>
            <a:r>
              <a:rPr lang="ko-KR" altLang="en-US" sz="1600" dirty="0" err="1"/>
              <a:t>바이주</a:t>
            </a:r>
            <a:r>
              <a:rPr lang="ko-KR" altLang="en-US" sz="1600" dirty="0"/>
              <a:t> 생산에 활용되는데 </a:t>
            </a:r>
            <a:r>
              <a:rPr lang="ko-KR" altLang="en-US" sz="1600" u="sng" dirty="0"/>
              <a:t>이 방법을 </a:t>
            </a:r>
            <a:r>
              <a:rPr lang="en-US" altLang="ko-KR" sz="1600" u="sng" dirty="0"/>
              <a:t>1950</a:t>
            </a:r>
            <a:r>
              <a:rPr lang="ko-KR" altLang="en-US" sz="1600" u="sng" dirty="0"/>
              <a:t>년대에 처음 고안한 곳이 바로 </a:t>
            </a:r>
            <a:r>
              <a:rPr lang="ko-KR" altLang="en-US" sz="1600" u="sng" dirty="0" smtClean="0"/>
              <a:t>烟台古酿을 </a:t>
            </a:r>
            <a:r>
              <a:rPr lang="ko-KR" altLang="en-US" sz="1600" u="sng" dirty="0"/>
              <a:t>만드는 </a:t>
            </a:r>
            <a:r>
              <a:rPr lang="ko-KR" altLang="en-US" sz="1600" u="sng" dirty="0" smtClean="0"/>
              <a:t>山东烟台酿酒有限公司다</a:t>
            </a:r>
            <a:r>
              <a:rPr lang="en-US" altLang="ko-KR" sz="1600" u="sng" dirty="0"/>
              <a:t>. </a:t>
            </a:r>
            <a:endParaRPr lang="en-US" altLang="ko-KR" sz="1600" u="sng" dirty="0" smtClean="0"/>
          </a:p>
          <a:p>
            <a:pPr lvl="1">
              <a:lnSpc>
                <a:spcPct val="120000"/>
              </a:lnSpc>
            </a:pPr>
            <a:r>
              <a:rPr lang="ko-KR" altLang="en-US" sz="1600" dirty="0" smtClean="0"/>
              <a:t>이렇게 부국으로 </a:t>
            </a:r>
            <a:r>
              <a:rPr lang="ko-KR" altLang="en-US" sz="1600" dirty="0"/>
              <a:t>만든 </a:t>
            </a:r>
            <a:r>
              <a:rPr lang="ko-KR" altLang="en-US" sz="1600" dirty="0" smtClean="0"/>
              <a:t>백주는 </a:t>
            </a:r>
            <a:r>
              <a:rPr lang="ko-KR" altLang="en-US" sz="1600" dirty="0"/>
              <a:t>다시 </a:t>
            </a:r>
            <a:r>
              <a:rPr lang="ko-KR" altLang="en-US" sz="1600" dirty="0" err="1" smtClean="0"/>
              <a:t>두국</a:t>
            </a:r>
            <a:r>
              <a:rPr lang="en-US" altLang="ko-KR" sz="1600" dirty="0" smtClean="0"/>
              <a:t>(</a:t>
            </a:r>
            <a:r>
              <a:rPr lang="ko-KR" altLang="en-US" sz="1600" dirty="0" smtClean="0"/>
              <a:t>头曲</a:t>
            </a:r>
            <a:r>
              <a:rPr lang="en-US" altLang="ko-KR" sz="1600" dirty="0" smtClean="0"/>
              <a:t>, </a:t>
            </a:r>
            <a:r>
              <a:rPr lang="ko-KR" altLang="en-US" sz="1600" dirty="0" smtClean="0"/>
              <a:t>증류</a:t>
            </a:r>
            <a:r>
              <a:rPr lang="ko-KR" altLang="en-US" sz="1600" dirty="0"/>
              <a:t> 후 </a:t>
            </a:r>
            <a:r>
              <a:rPr lang="en-US" altLang="ko-KR" sz="1600" dirty="0"/>
              <a:t>1</a:t>
            </a:r>
            <a:r>
              <a:rPr lang="ko-KR" altLang="en-US" sz="1600" dirty="0" smtClean="0"/>
              <a:t>년 숙성</a:t>
            </a:r>
            <a:r>
              <a:rPr lang="en-US" altLang="ko-KR" sz="1600" dirty="0" smtClean="0"/>
              <a:t>)</a:t>
            </a:r>
          </a:p>
          <a:p>
            <a:pPr lvl="1">
              <a:lnSpc>
                <a:spcPct val="120000"/>
              </a:lnSpc>
            </a:pPr>
            <a:r>
              <a:rPr lang="ko-KR" altLang="en-US" sz="1600" dirty="0" smtClean="0"/>
              <a:t>이국</a:t>
            </a:r>
            <a:r>
              <a:rPr lang="en-US" altLang="ko-KR" sz="1600" dirty="0" smtClean="0"/>
              <a:t>(</a:t>
            </a:r>
            <a:r>
              <a:rPr lang="ko-KR" altLang="en-US" sz="1600" dirty="0" smtClean="0"/>
              <a:t>二曲</a:t>
            </a:r>
            <a:r>
              <a:rPr lang="en-US" altLang="ko-KR" sz="1600" dirty="0"/>
              <a:t>, 6</a:t>
            </a:r>
            <a:r>
              <a:rPr lang="ko-KR" altLang="en-US" sz="1600" dirty="0"/>
              <a:t>개월 </a:t>
            </a:r>
            <a:r>
              <a:rPr lang="ko-KR" altLang="en-US" sz="1600" dirty="0" smtClean="0"/>
              <a:t>숙성</a:t>
            </a:r>
            <a:r>
              <a:rPr lang="en-US" altLang="ko-KR" sz="1600" dirty="0" smtClean="0"/>
              <a:t>), </a:t>
            </a:r>
          </a:p>
          <a:p>
            <a:pPr lvl="1">
              <a:lnSpc>
                <a:spcPct val="120000"/>
              </a:lnSpc>
            </a:pPr>
            <a:r>
              <a:rPr lang="ko-KR" altLang="en-US" sz="1600" dirty="0" smtClean="0"/>
              <a:t>삼국</a:t>
            </a:r>
            <a:r>
              <a:rPr lang="en-US" altLang="ko-KR" sz="1600" dirty="0" smtClean="0"/>
              <a:t>(</a:t>
            </a:r>
            <a:r>
              <a:rPr lang="ko-KR" altLang="en-US" sz="1600" dirty="0"/>
              <a:t>三曲</a:t>
            </a:r>
            <a:r>
              <a:rPr lang="en-US" altLang="ko-KR" sz="1600" dirty="0"/>
              <a:t>) </a:t>
            </a:r>
            <a:r>
              <a:rPr lang="ko-KR" altLang="en-US" sz="1600" dirty="0"/>
              <a:t>등으로 </a:t>
            </a:r>
            <a:r>
              <a:rPr lang="ko-KR" altLang="en-US" sz="1600" dirty="0" smtClean="0"/>
              <a:t>구분하여 출시한다</a:t>
            </a:r>
            <a:r>
              <a:rPr lang="en-US" altLang="ko-KR" sz="1600" dirty="0"/>
              <a:t>. </a:t>
            </a:r>
            <a:endParaRPr lang="en-US" altLang="ko-KR" sz="1600" dirty="0" smtClean="0"/>
          </a:p>
          <a:p>
            <a:pPr>
              <a:lnSpc>
                <a:spcPct val="120000"/>
              </a:lnSpc>
            </a:pPr>
            <a:r>
              <a:rPr lang="ko-KR" altLang="en-US" sz="2000" dirty="0"/>
              <a:t>출처</a:t>
            </a:r>
            <a:r>
              <a:rPr lang="en-US" altLang="ko-KR" sz="2000" dirty="0"/>
              <a:t>: http://wineys.tistory.com/425 [</a:t>
            </a:r>
            <a:r>
              <a:rPr lang="ko-KR" altLang="en-US" sz="2000" dirty="0"/>
              <a:t>개인 척한 </a:t>
            </a:r>
            <a:r>
              <a:rPr lang="ko-KR" altLang="en-US" sz="2000" dirty="0" err="1"/>
              <a:t>고냥이의</a:t>
            </a:r>
            <a:r>
              <a:rPr lang="ko-KR" altLang="en-US" sz="2000" dirty="0"/>
              <a:t> </a:t>
            </a:r>
            <a:r>
              <a:rPr lang="ko-KR" altLang="en-US" sz="2000" dirty="0" smtClean="0"/>
              <a:t>술 저장고</a:t>
            </a:r>
            <a:r>
              <a:rPr lang="en-US" altLang="ko-KR" sz="2000" dirty="0" smtClean="0"/>
              <a:t>]</a:t>
            </a:r>
            <a:endParaRPr lang="ko-KR" altLang="en-US" sz="2000" dirty="0"/>
          </a:p>
        </p:txBody>
      </p:sp>
    </p:spTree>
    <p:extLst>
      <p:ext uri="{BB962C8B-B14F-4D97-AF65-F5344CB8AC3E}">
        <p14:creationId xmlns:p14="http://schemas.microsoft.com/office/powerpoint/2010/main" val="1910129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17753" y="288443"/>
            <a:ext cx="8768354" cy="6569557"/>
          </a:xfrm>
        </p:spPr>
        <p:txBody>
          <a:bodyPr>
            <a:noAutofit/>
          </a:bodyPr>
          <a:lstStyle/>
          <a:p>
            <a:pPr>
              <a:lnSpc>
                <a:spcPct val="120000"/>
              </a:lnSpc>
            </a:pPr>
            <a:r>
              <a:rPr lang="ko-KR" altLang="en-US" sz="1800" b="1" dirty="0"/>
              <a:t>米香型</a:t>
            </a:r>
            <a:r>
              <a:rPr lang="ko-KR" altLang="en-US" sz="1800" dirty="0"/>
              <a:t/>
            </a:r>
            <a:br>
              <a:rPr lang="ko-KR" altLang="en-US" sz="1800" dirty="0"/>
            </a:br>
            <a:r>
              <a:rPr lang="ko-KR" altLang="en-US" sz="1800" b="1" dirty="0" smtClean="0"/>
              <a:t>冰峪莊園大米原漿酒</a:t>
            </a:r>
            <a:r>
              <a:rPr lang="ko-KR" altLang="en-US" sz="1800" dirty="0" smtClean="0"/>
              <a:t>가 </a:t>
            </a:r>
            <a:r>
              <a:rPr lang="ko-KR" altLang="en-US" sz="1800" dirty="0" err="1" smtClean="0"/>
              <a:t>대표술이다</a:t>
            </a:r>
            <a:r>
              <a:rPr lang="en-US" altLang="ko-KR" sz="1800" dirty="0"/>
              <a:t>. </a:t>
            </a:r>
            <a:r>
              <a:rPr lang="ko-KR" altLang="en-US" sz="1800" dirty="0"/>
              <a:t>쌀을 주원료로 하며 </a:t>
            </a:r>
            <a:r>
              <a:rPr lang="ko-KR" altLang="en-US" sz="1800" dirty="0">
                <a:solidFill>
                  <a:srgbClr val="0000FF"/>
                </a:solidFill>
              </a:rPr>
              <a:t>쌀로 만든 </a:t>
            </a:r>
            <a:r>
              <a:rPr lang="ko-KR" altLang="en-US" sz="1800" dirty="0" err="1" smtClean="0">
                <a:solidFill>
                  <a:srgbClr val="0000FF"/>
                </a:solidFill>
              </a:rPr>
              <a:t>소국누룩</a:t>
            </a:r>
            <a:r>
              <a:rPr lang="ko-KR" altLang="en-US" sz="1800" dirty="0" err="1" smtClean="0"/>
              <a:t>을</a:t>
            </a:r>
            <a:r>
              <a:rPr lang="ko-KR" altLang="en-US" sz="1800" dirty="0"/>
              <a:t> </a:t>
            </a:r>
            <a:r>
              <a:rPr lang="ko-KR" altLang="en-US" sz="1800" dirty="0" smtClean="0"/>
              <a:t>사용하며 </a:t>
            </a:r>
            <a:r>
              <a:rPr lang="ko-KR" altLang="en-US" sz="1800" dirty="0"/>
              <a:t>별도의 다른 원료는 사용하지 않는다</a:t>
            </a:r>
            <a:r>
              <a:rPr lang="en-US" altLang="ko-KR" sz="1800" dirty="0"/>
              <a:t>. </a:t>
            </a:r>
            <a:r>
              <a:rPr lang="ko-KR" altLang="en-US" sz="1800" dirty="0"/>
              <a:t>미생물 발효를 하며 액상증류를 거쳐 초여과막기술</a:t>
            </a:r>
            <a:r>
              <a:rPr lang="en-US" altLang="ko-KR" sz="1800" dirty="0"/>
              <a:t>(Ultrafiltration membrane)</a:t>
            </a:r>
            <a:r>
              <a:rPr lang="ko-KR" altLang="en-US" sz="1800" dirty="0"/>
              <a:t>을 사용하여 술을 걸러낸다</a:t>
            </a:r>
            <a:r>
              <a:rPr lang="en-US" altLang="ko-KR" sz="1800" dirty="0"/>
              <a:t>. </a:t>
            </a:r>
            <a:r>
              <a:rPr lang="ko-KR" altLang="en-US" sz="1800" dirty="0"/>
              <a:t>술병 바닥에 침전되어 있는 유백색의 침전물은 온도가 다시 상승할 경우 </a:t>
            </a:r>
            <a:r>
              <a:rPr lang="ko-KR" altLang="en-US" sz="1800" dirty="0" err="1"/>
              <a:t>술속의</a:t>
            </a:r>
            <a:r>
              <a:rPr lang="ko-KR" altLang="en-US" sz="1800" dirty="0"/>
              <a:t> 부유물들이 다시 녹아 술의 색이 다시 투명하게 돌아온다</a:t>
            </a:r>
            <a:r>
              <a:rPr lang="en-US" altLang="ko-KR" sz="1800" dirty="0"/>
              <a:t>.</a:t>
            </a:r>
          </a:p>
          <a:p>
            <a:pPr>
              <a:lnSpc>
                <a:spcPct val="120000"/>
              </a:lnSpc>
            </a:pPr>
            <a:r>
              <a:rPr lang="ko-KR" altLang="en-US" sz="1800" b="1" dirty="0"/>
              <a:t>鳯香型</a:t>
            </a:r>
            <a:r>
              <a:rPr lang="ko-KR" altLang="en-US" sz="1800" dirty="0"/>
              <a:t/>
            </a:r>
            <a:br>
              <a:rPr lang="ko-KR" altLang="en-US" sz="1800" dirty="0"/>
            </a:br>
            <a:r>
              <a:rPr lang="ko-KR" altLang="en-US" sz="1800" dirty="0"/>
              <a:t>陝西省 寶雞市 鳯翔縣 의 </a:t>
            </a:r>
            <a:r>
              <a:rPr lang="ko-KR" altLang="en-US" sz="1800" b="1" dirty="0" smtClean="0"/>
              <a:t>西鳯酒</a:t>
            </a:r>
            <a:r>
              <a:rPr lang="ko-KR" altLang="en-US" sz="1800" dirty="0" smtClean="0"/>
              <a:t>가 </a:t>
            </a:r>
            <a:r>
              <a:rPr lang="ko-KR" altLang="en-US" sz="1800" dirty="0" err="1" smtClean="0"/>
              <a:t>대표술이다</a:t>
            </a:r>
            <a:r>
              <a:rPr lang="en-US" altLang="ko-KR" sz="1800" dirty="0"/>
              <a:t>. </a:t>
            </a:r>
            <a:r>
              <a:rPr lang="ko-KR" altLang="en-US" sz="1800" dirty="0"/>
              <a:t>수수를 주원료로 하며 보리와 완두를 사용한 </a:t>
            </a:r>
            <a:r>
              <a:rPr lang="ko-KR" altLang="en-US" sz="1800" dirty="0" err="1"/>
              <a:t>중온의</a:t>
            </a:r>
            <a:r>
              <a:rPr lang="ko-KR" altLang="en-US" sz="1800" dirty="0"/>
              <a:t> 대곡누룩 혹은 </a:t>
            </a:r>
            <a:r>
              <a:rPr lang="ko-KR" altLang="en-US" sz="1800" dirty="0" smtClean="0"/>
              <a:t>부국</a:t>
            </a:r>
            <a:r>
              <a:rPr lang="en-US" altLang="ko-KR" sz="1800" dirty="0" smtClean="0"/>
              <a:t>(</a:t>
            </a:r>
            <a:r>
              <a:rPr lang="ko-KR" altLang="en-US" sz="1800" dirty="0"/>
              <a:t>麩曲</a:t>
            </a:r>
            <a:r>
              <a:rPr lang="en-US" altLang="ko-KR" sz="1800" dirty="0"/>
              <a:t>)</a:t>
            </a:r>
            <a:r>
              <a:rPr lang="ko-KR" altLang="en-US" sz="1800" dirty="0" smtClean="0"/>
              <a:t>누룩이나 </a:t>
            </a:r>
            <a:r>
              <a:rPr lang="ko-KR" altLang="en-US" sz="1800" dirty="0"/>
              <a:t>효모를 당화발효제로 사용하며 술밥을 지어 땅속에 묻어 </a:t>
            </a:r>
            <a:r>
              <a:rPr lang="en-US" altLang="ko-KR" sz="1800" dirty="0"/>
              <a:t>1</a:t>
            </a:r>
            <a:r>
              <a:rPr lang="ko-KR" altLang="en-US" sz="1800" dirty="0"/>
              <a:t>년 미만으로 발효시키고 주해</a:t>
            </a:r>
            <a:r>
              <a:rPr lang="en-US" altLang="ko-KR" sz="1800" dirty="0"/>
              <a:t>(</a:t>
            </a:r>
            <a:r>
              <a:rPr lang="ko-KR" altLang="en-US" sz="1800" dirty="0"/>
              <a:t>酒海</a:t>
            </a:r>
            <a:r>
              <a:rPr lang="en-US" altLang="ko-KR" sz="1800" dirty="0"/>
              <a:t>)</a:t>
            </a:r>
            <a:r>
              <a:rPr lang="ko-KR" altLang="en-US" sz="1800" dirty="0"/>
              <a:t>라고 하는 용기에 담아 술을 만든다</a:t>
            </a:r>
            <a:r>
              <a:rPr lang="en-US" altLang="ko-KR" sz="1800" dirty="0"/>
              <a:t>. </a:t>
            </a:r>
            <a:r>
              <a:rPr lang="ko-KR" altLang="en-US" sz="1800" dirty="0"/>
              <a:t>색상은 무색으로 맑고 투명하고 순수하고 우아한 향기가 난다</a:t>
            </a:r>
            <a:r>
              <a:rPr lang="en-US" altLang="ko-KR" sz="1800" dirty="0"/>
              <a:t>. </a:t>
            </a:r>
            <a:r>
              <a:rPr lang="ko-KR" altLang="en-US" sz="1800" dirty="0"/>
              <a:t>첫 맛은 달고 매끄러우면서 상쾌하고 뒷맛은 깔끔하고 여운이 남는다</a:t>
            </a:r>
            <a:r>
              <a:rPr lang="en-US" altLang="ko-KR" sz="1800" dirty="0"/>
              <a:t>. </a:t>
            </a:r>
            <a:r>
              <a:rPr lang="ko-KR" altLang="en-US" sz="1800" dirty="0"/>
              <a:t>맑지만 연하지 않고 그윽하되 진하지 않으며 맑은 향기가 서로 융화되어 그윽하게 하나로 조화를 이룬다</a:t>
            </a:r>
            <a:r>
              <a:rPr lang="en-US" altLang="ko-KR" sz="1800" dirty="0"/>
              <a:t>.</a:t>
            </a:r>
          </a:p>
          <a:p>
            <a:pPr>
              <a:lnSpc>
                <a:spcPct val="120000"/>
              </a:lnSpc>
            </a:pPr>
            <a:r>
              <a:rPr lang="ko-KR" altLang="en-US" sz="1800" b="1" dirty="0"/>
              <a:t>兼香型</a:t>
            </a:r>
            <a:r>
              <a:rPr lang="ko-KR" altLang="en-US" sz="1800" dirty="0"/>
              <a:t/>
            </a:r>
            <a:br>
              <a:rPr lang="ko-KR" altLang="en-US" sz="1800" dirty="0"/>
            </a:br>
            <a:r>
              <a:rPr lang="ko-KR" altLang="en-US" sz="1800" dirty="0"/>
              <a:t>安徽省 淮北市의 </a:t>
            </a:r>
            <a:r>
              <a:rPr lang="ko-KR" altLang="en-US" sz="1800" b="1" dirty="0" smtClean="0"/>
              <a:t>口子窖</a:t>
            </a:r>
            <a:r>
              <a:rPr lang="ko-KR" altLang="en-US" sz="1800" dirty="0" smtClean="0"/>
              <a:t>가 </a:t>
            </a:r>
            <a:r>
              <a:rPr lang="ko-KR" altLang="en-US" sz="1800" dirty="0" err="1" smtClean="0"/>
              <a:t>대표술이다</a:t>
            </a:r>
            <a:r>
              <a:rPr lang="en-US" altLang="ko-KR" sz="1800" dirty="0"/>
              <a:t>. </a:t>
            </a:r>
            <a:r>
              <a:rPr lang="ko-KR" altLang="en-US" sz="1800" dirty="0"/>
              <a:t>复香型으로도 불리우며 주된 향이 두 종류 이상인 특성을 갖고 있으며</a:t>
            </a:r>
            <a:r>
              <a:rPr lang="en-US" altLang="ko-KR" sz="1800" dirty="0"/>
              <a:t>, </a:t>
            </a:r>
            <a:r>
              <a:rPr lang="ko-KR" altLang="en-US" sz="1800" dirty="0"/>
              <a:t>일반적으로 각 양조장 독자적인 생산방법으로 제조한다</a:t>
            </a:r>
            <a:r>
              <a:rPr lang="en-US" altLang="ko-KR" sz="1800" dirty="0"/>
              <a:t>. </a:t>
            </a:r>
            <a:r>
              <a:rPr lang="ko-KR" altLang="en-US" sz="1800" dirty="0" err="1"/>
              <a:t>커우즈자오</a:t>
            </a:r>
            <a:r>
              <a:rPr lang="ko-KR" altLang="en-US" sz="1800" dirty="0"/>
              <a:t> 양조장의 역사는 매우 긴데</a:t>
            </a:r>
            <a:r>
              <a:rPr lang="en-US" altLang="ko-KR" sz="1800" dirty="0"/>
              <a:t>, </a:t>
            </a:r>
            <a:r>
              <a:rPr lang="ko-KR" altLang="en-US" sz="1800" dirty="0" smtClean="0"/>
              <a:t>전하는 바에 </a:t>
            </a:r>
            <a:r>
              <a:rPr lang="ko-KR" altLang="en-US" sz="1800" dirty="0"/>
              <a:t>따르면 </a:t>
            </a:r>
            <a:r>
              <a:rPr lang="ko-KR" altLang="en-US" sz="1800" dirty="0">
                <a:hlinkClick r:id="rId2" tooltip="전국시대(중국)"/>
              </a:rPr>
              <a:t>전국시대</a:t>
            </a:r>
            <a:r>
              <a:rPr lang="ko-KR" altLang="en-US" sz="1800" dirty="0"/>
              <a:t> </a:t>
            </a:r>
            <a:r>
              <a:rPr lang="ko-KR" altLang="en-US" sz="1800" dirty="0">
                <a:hlinkClick r:id="rId3" tooltip="송(춘추전국시대)"/>
              </a:rPr>
              <a:t>송나라</a:t>
            </a:r>
            <a:r>
              <a:rPr lang="ko-KR" altLang="en-US" sz="1800" dirty="0"/>
              <a:t>에서 </a:t>
            </a:r>
            <a:r>
              <a:rPr lang="ko-KR" altLang="en-US" sz="1800" dirty="0" err="1"/>
              <a:t>썅샨</a:t>
            </a:r>
            <a:r>
              <a:rPr lang="en-US" altLang="ko-KR" sz="1800" dirty="0"/>
              <a:t>(</a:t>
            </a:r>
            <a:r>
              <a:rPr lang="ko-KR" altLang="en-US" sz="1800" dirty="0"/>
              <a:t>相山</a:t>
            </a:r>
            <a:r>
              <a:rPr lang="en-US" altLang="ko-KR" sz="1800" dirty="0"/>
              <a:t>)</a:t>
            </a:r>
            <a:r>
              <a:rPr lang="ko-KR" altLang="en-US" sz="1800" dirty="0"/>
              <a:t>으로 천도할 때 술을 대량으로 빚었다고 한다</a:t>
            </a:r>
            <a:r>
              <a:rPr lang="en-US" altLang="ko-KR" sz="1800" dirty="0"/>
              <a:t>.  </a:t>
            </a:r>
            <a:r>
              <a:rPr lang="ko-KR" altLang="en-US" sz="1800" dirty="0" err="1"/>
              <a:t>名馳冀北三千里</a:t>
            </a:r>
            <a:r>
              <a:rPr lang="ko-KR" altLang="en-US" sz="1800" dirty="0"/>
              <a:t>，</a:t>
            </a:r>
            <a:r>
              <a:rPr lang="ko-KR" altLang="en-US" sz="1800" dirty="0" err="1"/>
              <a:t>昧占江南第一家</a:t>
            </a:r>
            <a:r>
              <a:rPr lang="en-US" altLang="ko-KR" sz="1800" dirty="0"/>
              <a:t>. </a:t>
            </a:r>
            <a:r>
              <a:rPr lang="ko-KR" altLang="en-US" sz="1800" dirty="0" err="1"/>
              <a:t>隔壁千家醉</a:t>
            </a:r>
            <a:r>
              <a:rPr lang="ko-KR" altLang="en-US" sz="1800" dirty="0"/>
              <a:t>，</a:t>
            </a:r>
            <a:r>
              <a:rPr lang="ko-KR" altLang="en-US" sz="1800" dirty="0" err="1"/>
              <a:t>开壇十里香</a:t>
            </a:r>
            <a:r>
              <a:rPr lang="en-US" altLang="ko-KR" sz="1800" dirty="0"/>
              <a:t>“</a:t>
            </a:r>
          </a:p>
          <a:p>
            <a:endParaRPr lang="ko-KR" altLang="en-US" sz="1800" dirty="0"/>
          </a:p>
        </p:txBody>
      </p:sp>
    </p:spTree>
    <p:extLst>
      <p:ext uri="{BB962C8B-B14F-4D97-AF65-F5344CB8AC3E}">
        <p14:creationId xmlns:p14="http://schemas.microsoft.com/office/powerpoint/2010/main" val="10808625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zh-TW" altLang="en-US" dirty="0"/>
              <a:t>冰峪莊園大米原漿酒</a:t>
            </a:r>
            <a:endParaRPr lang="ko-KR" altLang="en-US" dirty="0"/>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1428" y="1997839"/>
            <a:ext cx="3509143" cy="4351338"/>
          </a:xfrm>
          <a:prstGeom prst="rect">
            <a:avLst/>
          </a:prstGeom>
        </p:spPr>
      </p:pic>
      <p:sp>
        <p:nvSpPr>
          <p:cNvPr id="5" name="직사각형 4"/>
          <p:cNvSpPr/>
          <p:nvPr/>
        </p:nvSpPr>
        <p:spPr>
          <a:xfrm>
            <a:off x="4329953" y="2073142"/>
            <a:ext cx="3743661" cy="3693319"/>
          </a:xfrm>
          <a:prstGeom prst="rect">
            <a:avLst/>
          </a:prstGeom>
        </p:spPr>
        <p:txBody>
          <a:bodyPr wrap="square">
            <a:spAutoFit/>
          </a:bodyPr>
          <a:lstStyle/>
          <a:p>
            <a:r>
              <a:rPr lang="zh-CN" altLang="en-US" dirty="0"/>
              <a:t>冰峪庄园大米原浆酒属米香型白酒，大连天门山酿酒有限公司生产，运用现代科技微生物发酵技术酿造，经发酵、蒸馏、贮存、老熟精酿而成，原汁、原色、原味。其特点是酒色微黄透明，蜜香清柔、幽雅纯净、绵甜醇厚、回味怡畅，不辛、不辣、不冲，给人以朴实纯正、爽冽纯醇之美感，具有独特的米香风格。 该酒健康、营养、美味、高质、高雅、时尚、食疗、可调制、饮后口中无酒气，突破了传统米香型白酒度数不高的局限。</a:t>
            </a:r>
          </a:p>
        </p:txBody>
      </p:sp>
    </p:spTree>
    <p:extLst>
      <p:ext uri="{BB962C8B-B14F-4D97-AF65-F5344CB8AC3E}">
        <p14:creationId xmlns:p14="http://schemas.microsoft.com/office/powerpoint/2010/main" val="26234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261963" y="108739"/>
            <a:ext cx="8605245" cy="6679336"/>
          </a:xfrm>
        </p:spPr>
        <p:txBody>
          <a:bodyPr>
            <a:noAutofit/>
          </a:bodyPr>
          <a:lstStyle/>
          <a:p>
            <a:pPr>
              <a:lnSpc>
                <a:spcPct val="120000"/>
              </a:lnSpc>
            </a:pPr>
            <a:r>
              <a:rPr lang="ko-KR" altLang="en-US" sz="1800" b="1" dirty="0" err="1" smtClean="0"/>
              <a:t>董香型</a:t>
            </a:r>
            <a:r>
              <a:rPr lang="ko-KR" altLang="en-US" sz="1800" dirty="0"/>
              <a:t/>
            </a:r>
            <a:br>
              <a:rPr lang="ko-KR" altLang="en-US" sz="1800" dirty="0"/>
            </a:br>
            <a:r>
              <a:rPr lang="ko-KR" altLang="en-US" sz="1800" dirty="0" err="1" smtClean="0"/>
              <a:t>藥香型으로</a:t>
            </a:r>
            <a:r>
              <a:rPr lang="ko-KR" altLang="en-US" sz="1800" dirty="0" smtClean="0"/>
              <a:t> </a:t>
            </a:r>
            <a:r>
              <a:rPr lang="ko-KR" altLang="en-US" sz="1800" dirty="0"/>
              <a:t>부르기도 한다</a:t>
            </a:r>
            <a:r>
              <a:rPr lang="en-US" altLang="ko-KR" sz="1800" dirty="0"/>
              <a:t>. </a:t>
            </a:r>
            <a:r>
              <a:rPr lang="ko-KR" altLang="en-US" sz="1800" dirty="0"/>
              <a:t>상기한 누룩</a:t>
            </a:r>
            <a:r>
              <a:rPr lang="en-US" altLang="ko-KR" sz="1800" dirty="0"/>
              <a:t>, </a:t>
            </a:r>
            <a:r>
              <a:rPr lang="ko-KR" altLang="en-US" sz="1800" dirty="0"/>
              <a:t>제조방법에 따른 구분에서 이미 약재를 첨가하여 향을 더한 </a:t>
            </a:r>
            <a:r>
              <a:rPr lang="ko-KR" altLang="en-US" sz="1800" b="1" dirty="0" smtClean="0"/>
              <a:t>董酒</a:t>
            </a:r>
            <a:r>
              <a:rPr lang="ko-KR" altLang="en-US" sz="1800" dirty="0" smtClean="0"/>
              <a:t>가 </a:t>
            </a:r>
            <a:r>
              <a:rPr lang="ko-KR" altLang="en-US" sz="1800" dirty="0" err="1" smtClean="0"/>
              <a:t>대표술이다</a:t>
            </a:r>
            <a:r>
              <a:rPr lang="en-US" altLang="ko-KR" sz="1800" dirty="0"/>
              <a:t>. </a:t>
            </a:r>
            <a:r>
              <a:rPr lang="ko-KR" altLang="en-US" sz="1800" dirty="0"/>
              <a:t>수수와 각종 곡류를 원료로 하여 </a:t>
            </a:r>
            <a:r>
              <a:rPr lang="ko-KR" altLang="en-US" sz="1800" dirty="0">
                <a:solidFill>
                  <a:srgbClr val="0000FF"/>
                </a:solidFill>
              </a:rPr>
              <a:t>좁쌀을 원료로 한 </a:t>
            </a:r>
            <a:r>
              <a:rPr lang="ko-KR" altLang="en-US" sz="1800" dirty="0" smtClean="0">
                <a:solidFill>
                  <a:srgbClr val="0000FF"/>
                </a:solidFill>
              </a:rPr>
              <a:t>대국</a:t>
            </a:r>
            <a:r>
              <a:rPr lang="ko-KR" altLang="en-US" sz="1800" dirty="0" smtClean="0"/>
              <a:t>과 </a:t>
            </a:r>
            <a:r>
              <a:rPr lang="ko-KR" altLang="en-US" sz="1800" dirty="0">
                <a:solidFill>
                  <a:srgbClr val="0000FF"/>
                </a:solidFill>
              </a:rPr>
              <a:t>쌀을 </a:t>
            </a:r>
            <a:r>
              <a:rPr lang="ko-KR" altLang="en-US" sz="1800" dirty="0" err="1">
                <a:solidFill>
                  <a:srgbClr val="0000FF"/>
                </a:solidFill>
              </a:rPr>
              <a:t>원료로하는</a:t>
            </a:r>
            <a:r>
              <a:rPr lang="ko-KR" altLang="en-US" sz="1800" dirty="0">
                <a:solidFill>
                  <a:srgbClr val="0000FF"/>
                </a:solidFill>
              </a:rPr>
              <a:t> </a:t>
            </a:r>
            <a:r>
              <a:rPr lang="ko-KR" altLang="en-US" sz="1800" dirty="0" err="1" smtClean="0">
                <a:solidFill>
                  <a:srgbClr val="0000FF"/>
                </a:solidFill>
              </a:rPr>
              <a:t>소국누룩</a:t>
            </a:r>
            <a:r>
              <a:rPr lang="ko-KR" altLang="en-US" sz="1800" dirty="0" smtClean="0"/>
              <a:t> </a:t>
            </a:r>
            <a:r>
              <a:rPr lang="ko-KR" altLang="en-US" sz="1800" dirty="0"/>
              <a:t>두 가지를 사용하여 </a:t>
            </a:r>
            <a:r>
              <a:rPr lang="ko-KR" altLang="en-US" sz="1800" dirty="0" smtClean="0"/>
              <a:t>당화 발효한 </a:t>
            </a:r>
            <a:r>
              <a:rPr lang="ko-KR" altLang="en-US" sz="1800" dirty="0"/>
              <a:t>후 여러 약재를 첨가한 다음 </a:t>
            </a:r>
            <a:r>
              <a:rPr lang="ko-KR" altLang="en-US" sz="1800" dirty="0" err="1" smtClean="0"/>
              <a:t>소국누룩은</a:t>
            </a:r>
            <a:r>
              <a:rPr lang="ko-KR" altLang="en-US" sz="1800" dirty="0" smtClean="0"/>
              <a:t> </a:t>
            </a:r>
            <a:r>
              <a:rPr lang="ko-KR" altLang="en-US" sz="1800" dirty="0"/>
              <a:t>작은 단지에서 밑술</a:t>
            </a:r>
            <a:r>
              <a:rPr lang="en-US" altLang="ko-KR" sz="1800" dirty="0"/>
              <a:t>(</a:t>
            </a:r>
            <a:r>
              <a:rPr lang="ko-KR" altLang="en-US" sz="1800" dirty="0"/>
              <a:t>탁주</a:t>
            </a:r>
            <a:r>
              <a:rPr lang="en-US" altLang="ko-KR" sz="1800" dirty="0"/>
              <a:t>)</a:t>
            </a:r>
            <a:r>
              <a:rPr lang="ko-KR" altLang="en-US" sz="1800" dirty="0"/>
              <a:t>를 만들고 </a:t>
            </a:r>
            <a:r>
              <a:rPr lang="ko-KR" altLang="en-US" sz="1800" dirty="0" err="1" smtClean="0"/>
              <a:t>대국누룩은</a:t>
            </a:r>
            <a:r>
              <a:rPr lang="ko-KR" altLang="en-US" sz="1800" dirty="0" smtClean="0"/>
              <a:t> </a:t>
            </a:r>
            <a:r>
              <a:rPr lang="ko-KR" altLang="en-US" sz="1800" dirty="0"/>
              <a:t>큰 단지에서 밑술</a:t>
            </a:r>
            <a:r>
              <a:rPr lang="en-US" altLang="ko-KR" sz="1800" dirty="0"/>
              <a:t>(</a:t>
            </a:r>
            <a:r>
              <a:rPr lang="ko-KR" altLang="en-US" sz="1800" dirty="0"/>
              <a:t>탁주</a:t>
            </a:r>
            <a:r>
              <a:rPr lang="en-US" altLang="ko-KR" sz="1800" dirty="0"/>
              <a:t>)</a:t>
            </a:r>
            <a:r>
              <a:rPr lang="ko-KR" altLang="en-US" sz="1800" dirty="0"/>
              <a:t>를 만든 다음 이 두 가지 밑술을 섞어 </a:t>
            </a:r>
            <a:r>
              <a:rPr lang="ko-KR" altLang="en-US" sz="1800" dirty="0" err="1"/>
              <a:t>관증법</a:t>
            </a:r>
            <a:r>
              <a:rPr lang="en-US" altLang="ko-KR" sz="1800" dirty="0"/>
              <a:t>(</a:t>
            </a:r>
            <a:r>
              <a:rPr lang="ko-KR" altLang="en-US" sz="1800" dirty="0" err="1"/>
              <a:t>串蒸法</a:t>
            </a:r>
            <a:r>
              <a:rPr lang="en-US" altLang="ko-KR" sz="1800" dirty="0"/>
              <a:t>)</a:t>
            </a:r>
            <a:r>
              <a:rPr lang="ko-KR" altLang="en-US" sz="1800" dirty="0"/>
              <a:t>으로 백주를 만든다</a:t>
            </a:r>
            <a:r>
              <a:rPr lang="en-US" altLang="ko-KR" sz="1800" dirty="0" smtClean="0"/>
              <a:t>. </a:t>
            </a:r>
            <a:r>
              <a:rPr lang="ko-KR" altLang="en-US" sz="1800" dirty="0" smtClean="0"/>
              <a:t>색상은 </a:t>
            </a:r>
            <a:r>
              <a:rPr lang="ko-KR" altLang="en-US" sz="1800" dirty="0" err="1"/>
              <a:t>무색투명하며</a:t>
            </a:r>
            <a:r>
              <a:rPr lang="ko-KR" altLang="en-US" sz="1800" dirty="0"/>
              <a:t> </a:t>
            </a:r>
            <a:r>
              <a:rPr lang="ko-KR" altLang="en-US" sz="1800" dirty="0" smtClean="0"/>
              <a:t>대국주의 </a:t>
            </a:r>
            <a:r>
              <a:rPr lang="ko-KR" altLang="en-US" sz="1800" dirty="0" err="1"/>
              <a:t>농향과</a:t>
            </a:r>
            <a:r>
              <a:rPr lang="ko-KR" altLang="en-US" sz="1800" dirty="0"/>
              <a:t> </a:t>
            </a:r>
            <a:r>
              <a:rPr lang="ko-KR" altLang="en-US" sz="1800" dirty="0" err="1" smtClean="0"/>
              <a:t>소국주의</a:t>
            </a:r>
            <a:r>
              <a:rPr lang="ko-KR" altLang="en-US" sz="1800" dirty="0" smtClean="0"/>
              <a:t> </a:t>
            </a:r>
            <a:r>
              <a:rPr lang="ko-KR" altLang="en-US" sz="1800" dirty="0"/>
              <a:t>부드러움</a:t>
            </a:r>
            <a:r>
              <a:rPr lang="en-US" altLang="ko-KR" sz="1800" dirty="0"/>
              <a:t>, </a:t>
            </a:r>
            <a:r>
              <a:rPr lang="ko-KR" altLang="en-US" sz="1800" dirty="0"/>
              <a:t>깔끔한 향을 갖고 있으며 단맛이 돌고 상쾌한 </a:t>
            </a:r>
            <a:r>
              <a:rPr lang="ko-KR" altLang="en-US" sz="1800" dirty="0" err="1"/>
              <a:t>약향이</a:t>
            </a:r>
            <a:r>
              <a:rPr lang="ko-KR" altLang="en-US" sz="1800" dirty="0"/>
              <a:t> 한데 어우러지며 </a:t>
            </a:r>
            <a:r>
              <a:rPr lang="ko-KR" altLang="en-US" sz="1800" dirty="0" err="1"/>
              <a:t>끝맛에서</a:t>
            </a:r>
            <a:r>
              <a:rPr lang="ko-KR" altLang="en-US" sz="1800" dirty="0"/>
              <a:t> 여운이 길게 남는다</a:t>
            </a:r>
            <a:r>
              <a:rPr lang="en-US" altLang="ko-KR" sz="1800" dirty="0"/>
              <a:t>.</a:t>
            </a:r>
          </a:p>
          <a:p>
            <a:pPr>
              <a:lnSpc>
                <a:spcPct val="120000"/>
              </a:lnSpc>
            </a:pPr>
            <a:r>
              <a:rPr lang="ko-KR" altLang="en-US" sz="1800" b="1" dirty="0" smtClean="0"/>
              <a:t>豉香型</a:t>
            </a:r>
            <a:r>
              <a:rPr lang="ko-KR" altLang="en-US" sz="1800" dirty="0"/>
              <a:t/>
            </a:r>
            <a:br>
              <a:rPr lang="ko-KR" altLang="en-US" sz="1800" dirty="0"/>
            </a:br>
            <a:r>
              <a:rPr lang="ko-KR" altLang="en-US" sz="1800" dirty="0" smtClean="0"/>
              <a:t>廣東省 佛山市의 </a:t>
            </a:r>
            <a:r>
              <a:rPr lang="ko-KR" altLang="en-US" sz="1800" b="1" dirty="0" smtClean="0"/>
              <a:t>豉味玉冰燒酒</a:t>
            </a:r>
            <a:r>
              <a:rPr lang="ko-KR" altLang="en-US" sz="1800" dirty="0" smtClean="0"/>
              <a:t>가 대표 술이다</a:t>
            </a:r>
            <a:r>
              <a:rPr lang="en-US" altLang="ko-KR" sz="1800" dirty="0"/>
              <a:t>. </a:t>
            </a:r>
            <a:r>
              <a:rPr lang="ko-KR" altLang="en-US" sz="1800" dirty="0"/>
              <a:t>쌀을 주원료로 </a:t>
            </a:r>
            <a:r>
              <a:rPr lang="ko-KR" altLang="en-US" sz="1800" dirty="0" smtClean="0"/>
              <a:t>하고  </a:t>
            </a:r>
            <a:r>
              <a:rPr lang="ko-KR" altLang="en-US" sz="1800" dirty="0">
                <a:solidFill>
                  <a:srgbClr val="0000FF"/>
                </a:solidFill>
              </a:rPr>
              <a:t>소맥누룩</a:t>
            </a:r>
            <a:r>
              <a:rPr lang="ko-KR" altLang="en-US" sz="1800" dirty="0"/>
              <a:t>으로 빚은 술을 기초로 하여 비계를 넣고 항아리에서 </a:t>
            </a:r>
            <a:r>
              <a:rPr lang="ko-KR" altLang="en-US" sz="1800" dirty="0" smtClean="0"/>
              <a:t>여러 해 </a:t>
            </a:r>
            <a:r>
              <a:rPr lang="ko-KR" altLang="en-US" sz="1800" dirty="0"/>
              <a:t>재워 만든다</a:t>
            </a:r>
            <a:r>
              <a:rPr lang="en-US" altLang="ko-KR" sz="1800" dirty="0" smtClean="0"/>
              <a:t>. </a:t>
            </a:r>
            <a:r>
              <a:rPr lang="ko-KR" altLang="en-US" sz="1800" dirty="0" smtClean="0"/>
              <a:t>고상하고 </a:t>
            </a:r>
            <a:r>
              <a:rPr lang="ko-KR" altLang="en-US" sz="1800" dirty="0"/>
              <a:t>순결하며 투명하게 </a:t>
            </a:r>
            <a:r>
              <a:rPr lang="ko-KR" altLang="en-US" sz="1800" dirty="0" err="1"/>
              <a:t>빛이나는</a:t>
            </a:r>
            <a:r>
              <a:rPr lang="ko-KR" altLang="en-US" sz="1800" dirty="0"/>
              <a:t> 색으로 순결한 </a:t>
            </a:r>
            <a:r>
              <a:rPr lang="ko-KR" altLang="en-US" sz="1800" dirty="0" err="1"/>
              <a:t>시향이</a:t>
            </a:r>
            <a:r>
              <a:rPr lang="ko-KR" altLang="en-US" sz="1800" dirty="0"/>
              <a:t> 전체적으로 조화롭게 만들어준다</a:t>
            </a:r>
            <a:r>
              <a:rPr lang="en-US" altLang="ko-KR" sz="1800" dirty="0"/>
              <a:t>. </a:t>
            </a:r>
            <a:r>
              <a:rPr lang="ko-KR" altLang="en-US" sz="1800" dirty="0"/>
              <a:t>첫 맛은 깔끔하고 부드러우며 여운은 달고 상쾌하다</a:t>
            </a:r>
            <a:r>
              <a:rPr lang="en-US" altLang="ko-KR" sz="1800" dirty="0"/>
              <a:t>. </a:t>
            </a:r>
          </a:p>
          <a:p>
            <a:pPr>
              <a:lnSpc>
                <a:spcPct val="120000"/>
              </a:lnSpc>
            </a:pPr>
            <a:r>
              <a:rPr lang="ko-KR" altLang="en-US" sz="1800" b="1" dirty="0" smtClean="0"/>
              <a:t>芝麻香型</a:t>
            </a:r>
            <a:r>
              <a:rPr lang="ko-KR" altLang="en-US" sz="1800" dirty="0"/>
              <a:t/>
            </a:r>
            <a:br>
              <a:rPr lang="ko-KR" altLang="en-US" sz="1800" dirty="0"/>
            </a:br>
            <a:r>
              <a:rPr lang="ko-KR" altLang="en-US" sz="1800" dirty="0" smtClean="0"/>
              <a:t>山東省 </a:t>
            </a:r>
            <a:r>
              <a:rPr lang="ko-KR" altLang="en-US" sz="1800" dirty="0"/>
              <a:t>安丘市 景芝镇 </a:t>
            </a:r>
            <a:r>
              <a:rPr lang="ko-KR" altLang="en-US" sz="1800" dirty="0" smtClean="0"/>
              <a:t>의 </a:t>
            </a:r>
            <a:r>
              <a:rPr lang="ko-KR" altLang="en-US" sz="1800" b="1" dirty="0" smtClean="0"/>
              <a:t>一品景芝</a:t>
            </a:r>
            <a:r>
              <a:rPr lang="ko-KR" altLang="en-US" sz="1800" dirty="0" smtClean="0"/>
              <a:t>가 </a:t>
            </a:r>
            <a:r>
              <a:rPr lang="ko-KR" altLang="en-US" sz="1800" dirty="0" err="1" smtClean="0"/>
              <a:t>대표술이다</a:t>
            </a:r>
            <a:r>
              <a:rPr lang="en-US" altLang="ko-KR" sz="1800" dirty="0"/>
              <a:t>. </a:t>
            </a:r>
            <a:r>
              <a:rPr lang="ko-KR" altLang="en-US" sz="1800" dirty="0"/>
              <a:t>수수를 원료로 하여 좁쌀로 만든 </a:t>
            </a:r>
            <a:r>
              <a:rPr lang="ko-KR" altLang="en-US" sz="1800" dirty="0" err="1" smtClean="0">
                <a:solidFill>
                  <a:srgbClr val="0000FF"/>
                </a:solidFill>
              </a:rPr>
              <a:t>대국누룩</a:t>
            </a:r>
            <a:r>
              <a:rPr lang="ko-KR" altLang="en-US" sz="1800" dirty="0" err="1" smtClean="0"/>
              <a:t>을</a:t>
            </a:r>
            <a:r>
              <a:rPr lang="ko-KR" altLang="en-US" sz="1800" dirty="0"/>
              <a:t> </a:t>
            </a:r>
            <a:r>
              <a:rPr lang="ko-KR" altLang="en-US" sz="1800" dirty="0" smtClean="0"/>
              <a:t>사용한다</a:t>
            </a:r>
            <a:r>
              <a:rPr lang="en-US" altLang="ko-KR" sz="1800" dirty="0"/>
              <a:t>. </a:t>
            </a:r>
            <a:r>
              <a:rPr lang="ko-KR" altLang="en-US" sz="1800" dirty="0"/>
              <a:t>특수한 공정을 사용하여 </a:t>
            </a:r>
            <a:r>
              <a:rPr lang="ko-KR" altLang="en-US" sz="1800" dirty="0" err="1"/>
              <a:t>참깨향이</a:t>
            </a:r>
            <a:r>
              <a:rPr lang="ko-KR" altLang="en-US" sz="1800" dirty="0"/>
              <a:t> 나도록 발효하여 술을 빚는다</a:t>
            </a:r>
            <a:r>
              <a:rPr lang="en-US" altLang="ko-KR" sz="1800" dirty="0" smtClean="0"/>
              <a:t>. </a:t>
            </a:r>
            <a:r>
              <a:rPr lang="ko-KR" altLang="en-US" sz="1800" dirty="0" smtClean="0"/>
              <a:t>무색투명하며 </a:t>
            </a:r>
            <a:r>
              <a:rPr lang="ko-KR" altLang="en-US" sz="1800" dirty="0"/>
              <a:t>향기는 전신에 풍기며 </a:t>
            </a:r>
            <a:r>
              <a:rPr lang="ko-KR" altLang="en-US" sz="1800" dirty="0" err="1"/>
              <a:t>참깨향이</a:t>
            </a:r>
            <a:r>
              <a:rPr lang="ko-KR" altLang="en-US" sz="1800" dirty="0"/>
              <a:t> 올라온다</a:t>
            </a:r>
            <a:r>
              <a:rPr lang="en-US" altLang="ko-KR" sz="1800" dirty="0"/>
              <a:t>. </a:t>
            </a:r>
            <a:r>
              <a:rPr lang="ko-KR" altLang="en-US" sz="1800" dirty="0"/>
              <a:t>첫 맛은 신선하며 맛은 순하며 향의 여운이 오래 남는다</a:t>
            </a:r>
            <a:r>
              <a:rPr lang="en-US" altLang="ko-KR" sz="1800" dirty="0" smtClean="0"/>
              <a:t>.</a:t>
            </a:r>
            <a:endParaRPr lang="en-US" altLang="ko-KR" sz="1800" dirty="0"/>
          </a:p>
        </p:txBody>
      </p:sp>
    </p:spTree>
    <p:extLst>
      <p:ext uri="{BB962C8B-B14F-4D97-AF65-F5344CB8AC3E}">
        <p14:creationId xmlns:p14="http://schemas.microsoft.com/office/powerpoint/2010/main" val="1001401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董酒</a:t>
            </a:r>
          </a:p>
        </p:txBody>
      </p:sp>
      <p:pic>
        <p:nvPicPr>
          <p:cNvPr id="4" name="내용 개체 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0662" y="1976232"/>
            <a:ext cx="4351338" cy="4351338"/>
          </a:xfrm>
          <a:prstGeom prst="rect">
            <a:avLst/>
          </a:prstGeom>
        </p:spPr>
      </p:pic>
      <p:sp>
        <p:nvSpPr>
          <p:cNvPr id="5" name="직사각형 4"/>
          <p:cNvSpPr/>
          <p:nvPr/>
        </p:nvSpPr>
        <p:spPr>
          <a:xfrm>
            <a:off x="4372983" y="1363046"/>
            <a:ext cx="4528969" cy="4656275"/>
          </a:xfrm>
          <a:prstGeom prst="rect">
            <a:avLst/>
          </a:prstGeom>
        </p:spPr>
        <p:txBody>
          <a:bodyPr wrap="square">
            <a:spAutoFit/>
          </a:bodyPr>
          <a:lstStyle/>
          <a:p>
            <a:pPr>
              <a:lnSpc>
                <a:spcPct val="150000"/>
              </a:lnSpc>
            </a:pPr>
            <a:r>
              <a:rPr lang="en-US" altLang="zh-CN" sz="2000" b="1" dirty="0"/>
              <a:t>1957</a:t>
            </a:r>
            <a:r>
              <a:rPr lang="zh-CN" altLang="en-US" sz="2000" b="1" dirty="0"/>
              <a:t>年，董酒厂与茅台酒厂一样由解放前的小作坊组建为企业，所酿之酒在全国第二、三、四、五届评酒会上四次蝉联“中国名酒”称号，并荣获国家金质奖章，其生产工艺和配方在当今世界上独一无二，在蒸馏酒行业中独树一帜，被国家权威部门永久列为“国家机密”。 </a:t>
            </a:r>
            <a:r>
              <a:rPr lang="en-US" altLang="zh-CN" sz="2000" b="1" dirty="0"/>
              <a:t>2008</a:t>
            </a:r>
            <a:r>
              <a:rPr lang="zh-CN" altLang="en-US" sz="2000" b="1" dirty="0"/>
              <a:t>年</a:t>
            </a:r>
            <a:r>
              <a:rPr lang="en-US" altLang="zh-CN" sz="2000" b="1" dirty="0"/>
              <a:t>8</a:t>
            </a:r>
            <a:r>
              <a:rPr lang="zh-CN" altLang="en-US" sz="2000" b="1" dirty="0"/>
              <a:t>月由国家主管部门正式确定“董香型”白酒地方标准，而董酒则是国内“董香型”白酒的典型代表。</a:t>
            </a:r>
            <a:endParaRPr lang="ko-KR" altLang="en-US" sz="2000" b="1" dirty="0"/>
          </a:p>
        </p:txBody>
      </p:sp>
    </p:spTree>
    <p:extLst>
      <p:ext uri="{BB962C8B-B14F-4D97-AF65-F5344CB8AC3E}">
        <p14:creationId xmlns:p14="http://schemas.microsoft.com/office/powerpoint/2010/main" val="1775717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zh-TW" altLang="en-US" dirty="0"/>
              <a:t>豉味玉冰燒酒</a:t>
            </a:r>
            <a:endParaRPr lang="ko-KR" altLang="en-US" dirty="0"/>
          </a:p>
        </p:txBody>
      </p:sp>
      <p:pic>
        <p:nvPicPr>
          <p:cNvPr id="4" name="그림 3"/>
          <p:cNvPicPr>
            <a:picLocks noChangeAspect="1"/>
          </p:cNvPicPr>
          <p:nvPr/>
        </p:nvPicPr>
        <p:blipFill>
          <a:blip r:embed="rId2"/>
          <a:stretch>
            <a:fillRect/>
          </a:stretch>
        </p:blipFill>
        <p:spPr>
          <a:xfrm>
            <a:off x="962473" y="2968045"/>
            <a:ext cx="7143750" cy="3267075"/>
          </a:xfrm>
          <a:prstGeom prst="rect">
            <a:avLst/>
          </a:prstGeom>
        </p:spPr>
      </p:pic>
      <p:sp>
        <p:nvSpPr>
          <p:cNvPr id="5" name="직사각형 4"/>
          <p:cNvSpPr/>
          <p:nvPr/>
        </p:nvSpPr>
        <p:spPr>
          <a:xfrm>
            <a:off x="1048871" y="1836432"/>
            <a:ext cx="4572000" cy="646331"/>
          </a:xfrm>
          <a:prstGeom prst="rect">
            <a:avLst/>
          </a:prstGeom>
        </p:spPr>
        <p:txBody>
          <a:bodyPr>
            <a:spAutoFit/>
          </a:bodyPr>
          <a:lstStyle/>
          <a:p>
            <a:r>
              <a:rPr lang="zh-TW" altLang="en-US"/>
              <a:t>廣東米酒</a:t>
            </a:r>
            <a:r>
              <a:rPr lang="en-US" altLang="zh-TW" dirty="0"/>
              <a:t>33</a:t>
            </a:r>
            <a:r>
              <a:rPr lang="zh-TW" altLang="en-US" dirty="0"/>
              <a:t>度石灣酒</a:t>
            </a:r>
            <a:r>
              <a:rPr lang="en-US" altLang="zh-TW" dirty="0"/>
              <a:t>500ml</a:t>
            </a:r>
            <a:r>
              <a:rPr lang="zh-TW" altLang="en-US" dirty="0"/>
              <a:t>石灣玉冰燒六埕藏酒禮盒裝送禮婚慶聚會</a:t>
            </a:r>
            <a:endParaRPr lang="ko-KR" altLang="en-US" dirty="0"/>
          </a:p>
        </p:txBody>
      </p:sp>
    </p:spTree>
    <p:extLst>
      <p:ext uri="{BB962C8B-B14F-4D97-AF65-F5344CB8AC3E}">
        <p14:creationId xmlns:p14="http://schemas.microsoft.com/office/powerpoint/2010/main" val="2089513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494852" y="225046"/>
            <a:ext cx="8428616" cy="4081117"/>
          </a:xfrm>
          <a:prstGeom prst="rect">
            <a:avLst/>
          </a:prstGeom>
        </p:spPr>
        <p:txBody>
          <a:bodyPr wrap="square">
            <a:spAutoFit/>
          </a:bodyPr>
          <a:lstStyle/>
          <a:p>
            <a:pPr>
              <a:lnSpc>
                <a:spcPct val="120000"/>
              </a:lnSpc>
            </a:pPr>
            <a:r>
              <a:rPr lang="ko-KR" altLang="en-US" b="1" dirty="0"/>
              <a:t>四特香型</a:t>
            </a:r>
            <a:r>
              <a:rPr lang="ko-KR" altLang="en-US" dirty="0"/>
              <a:t/>
            </a:r>
            <a:br>
              <a:rPr lang="ko-KR" altLang="en-US" dirty="0"/>
            </a:br>
            <a:r>
              <a:rPr lang="ko-KR" altLang="en-US" dirty="0"/>
              <a:t>做特香型이라고도 한다</a:t>
            </a:r>
            <a:r>
              <a:rPr lang="en-US" altLang="ko-KR" dirty="0"/>
              <a:t>. </a:t>
            </a:r>
            <a:r>
              <a:rPr lang="ko-KR" altLang="en-US" dirty="0"/>
              <a:t>江西省 樟樹鎮의 </a:t>
            </a:r>
            <a:r>
              <a:rPr lang="ko-KR" altLang="en-US" b="1" dirty="0"/>
              <a:t>四特酒</a:t>
            </a:r>
            <a:r>
              <a:rPr lang="ko-KR" altLang="en-US" dirty="0"/>
              <a:t>가 </a:t>
            </a:r>
            <a:r>
              <a:rPr lang="ko-KR" altLang="en-US" dirty="0" err="1"/>
              <a:t>대표술이다</a:t>
            </a:r>
            <a:r>
              <a:rPr lang="en-US" altLang="ko-KR" dirty="0"/>
              <a:t>. </a:t>
            </a:r>
            <a:r>
              <a:rPr lang="ko-KR" altLang="en-US" dirty="0"/>
              <a:t>쌀과 수수를 주원료로 하여 좁쌀로 만든 </a:t>
            </a:r>
            <a:r>
              <a:rPr lang="ko-KR" altLang="en-US" dirty="0">
                <a:solidFill>
                  <a:srgbClr val="0000FF"/>
                </a:solidFill>
              </a:rPr>
              <a:t>중온대국누룩</a:t>
            </a:r>
            <a:r>
              <a:rPr lang="ko-KR" altLang="en-US" dirty="0"/>
              <a:t>을 당화발효제로 사용한다</a:t>
            </a:r>
            <a:r>
              <a:rPr lang="en-US" altLang="ko-KR" dirty="0"/>
              <a:t>. </a:t>
            </a:r>
            <a:r>
              <a:rPr lang="ko-KR" altLang="en-US" dirty="0"/>
              <a:t>땅에 묻어 발효시키며 탁주를 증류할 때 </a:t>
            </a:r>
            <a:r>
              <a:rPr lang="ko-KR" altLang="en-US" dirty="0" err="1"/>
              <a:t>오래묵힌</a:t>
            </a:r>
            <a:r>
              <a:rPr lang="ko-KR" altLang="en-US" dirty="0"/>
              <a:t> 술을 밑술로 같이 섞어 맛을 조절하는 공정으로 술을 빚는다</a:t>
            </a:r>
            <a:r>
              <a:rPr lang="en-US" altLang="ko-KR" dirty="0"/>
              <a:t>. </a:t>
            </a:r>
            <a:r>
              <a:rPr lang="ko-KR" altLang="en-US" dirty="0" smtClean="0"/>
              <a:t>무색 투명하며 </a:t>
            </a:r>
            <a:r>
              <a:rPr lang="ko-KR" altLang="en-US" dirty="0"/>
              <a:t>맑고 그윽한 </a:t>
            </a:r>
            <a:r>
              <a:rPr lang="ko-KR" altLang="en-US" dirty="0" smtClean="0"/>
              <a:t>향</a:t>
            </a:r>
            <a:r>
              <a:rPr lang="en-US" altLang="ko-KR" dirty="0"/>
              <a:t>(</a:t>
            </a:r>
            <a:r>
              <a:rPr lang="ko-KR" altLang="en-US" dirty="0"/>
              <a:t>聞香</a:t>
            </a:r>
            <a:r>
              <a:rPr lang="en-US" altLang="ko-KR" dirty="0"/>
              <a:t>)</a:t>
            </a:r>
            <a:r>
              <a:rPr lang="ko-KR" altLang="en-US" dirty="0"/>
              <a:t>이 나며 깊은 뒷맛을 갖고 있다</a:t>
            </a:r>
            <a:r>
              <a:rPr lang="en-US" altLang="ko-KR" dirty="0"/>
              <a:t>. </a:t>
            </a:r>
            <a:r>
              <a:rPr lang="ko-KR" altLang="en-US" dirty="0"/>
              <a:t>부드러우면서 깔끔하고 단 맛이 조화롭게 이루어져 있다</a:t>
            </a:r>
            <a:r>
              <a:rPr lang="en-US" altLang="ko-KR" dirty="0" smtClean="0"/>
              <a:t>.</a:t>
            </a:r>
          </a:p>
          <a:p>
            <a:pPr>
              <a:lnSpc>
                <a:spcPct val="120000"/>
              </a:lnSpc>
            </a:pPr>
            <a:endParaRPr lang="en-US" altLang="ko-KR" dirty="0"/>
          </a:p>
          <a:p>
            <a:pPr>
              <a:lnSpc>
                <a:spcPct val="120000"/>
              </a:lnSpc>
            </a:pPr>
            <a:r>
              <a:rPr lang="ko-KR" altLang="en-US" b="1" dirty="0"/>
              <a:t>老白干型</a:t>
            </a:r>
            <a:r>
              <a:rPr lang="ko-KR" altLang="en-US" dirty="0"/>
              <a:t/>
            </a:r>
            <a:br>
              <a:rPr lang="ko-KR" altLang="en-US" dirty="0"/>
            </a:br>
            <a:r>
              <a:rPr lang="ko-KR" altLang="en-US" dirty="0"/>
              <a:t>중국 북쪽의 일반적인 백주를 일컫는 말이다</a:t>
            </a:r>
            <a:r>
              <a:rPr lang="en-US" altLang="ko-KR" dirty="0"/>
              <a:t>. </a:t>
            </a:r>
            <a:r>
              <a:rPr lang="ko-KR" altLang="en-US" dirty="0"/>
              <a:t>수수를 주원료로 하며 </a:t>
            </a:r>
            <a:r>
              <a:rPr lang="ko-KR" altLang="en-US" dirty="0">
                <a:solidFill>
                  <a:srgbClr val="0000FF"/>
                </a:solidFill>
              </a:rPr>
              <a:t>부국</a:t>
            </a:r>
            <a:r>
              <a:rPr lang="en-US" altLang="ko-KR" dirty="0">
                <a:solidFill>
                  <a:srgbClr val="0000FF"/>
                </a:solidFill>
              </a:rPr>
              <a:t>(</a:t>
            </a:r>
            <a:r>
              <a:rPr lang="ko-KR" altLang="en-US" dirty="0">
                <a:solidFill>
                  <a:srgbClr val="0000FF"/>
                </a:solidFill>
              </a:rPr>
              <a:t>麸曲</a:t>
            </a:r>
            <a:r>
              <a:rPr lang="en-US" altLang="ko-KR" dirty="0">
                <a:solidFill>
                  <a:srgbClr val="0000FF"/>
                </a:solidFill>
              </a:rPr>
              <a:t>)</a:t>
            </a:r>
            <a:r>
              <a:rPr lang="ko-KR" altLang="en-US" dirty="0">
                <a:solidFill>
                  <a:srgbClr val="0000FF"/>
                </a:solidFill>
              </a:rPr>
              <a:t>과 효모</a:t>
            </a:r>
            <a:r>
              <a:rPr lang="ko-KR" altLang="en-US" dirty="0"/>
              <a:t>를 당화발효제로 써서 땅을 파서 만든 </a:t>
            </a:r>
            <a:r>
              <a:rPr lang="ko-KR" altLang="en-US" dirty="0" err="1"/>
              <a:t>발효장에서</a:t>
            </a:r>
            <a:r>
              <a:rPr lang="ko-KR" altLang="en-US" dirty="0"/>
              <a:t> 발효한다</a:t>
            </a:r>
            <a:r>
              <a:rPr lang="en-US" altLang="ko-KR" dirty="0"/>
              <a:t>. </a:t>
            </a:r>
            <a:r>
              <a:rPr lang="ko-KR" altLang="en-US" dirty="0"/>
              <a:t>원료를 쪄서 거칠게 발효시키는 老五甑</a:t>
            </a:r>
            <a:r>
              <a:rPr lang="en-US" altLang="ko-KR" dirty="0"/>
              <a:t> </a:t>
            </a:r>
            <a:r>
              <a:rPr lang="ko-KR" altLang="en-US" dirty="0"/>
              <a:t>방법으로 술을 빚는다</a:t>
            </a:r>
            <a:r>
              <a:rPr lang="en-US" altLang="ko-KR" dirty="0"/>
              <a:t>.</a:t>
            </a:r>
            <a:r>
              <a:rPr lang="ko-KR" altLang="en-US" dirty="0" err="1"/>
              <a:t>무색투명하며</a:t>
            </a:r>
            <a:r>
              <a:rPr lang="ko-KR" altLang="en-US" dirty="0"/>
              <a:t> 향기는 순수하며 맑고 깔끔한 단맛과 여운이 긴 </a:t>
            </a:r>
            <a:r>
              <a:rPr lang="ko-KR" altLang="en-US" dirty="0" err="1"/>
              <a:t>뒷</a:t>
            </a:r>
            <a:r>
              <a:rPr lang="ko-KR" altLang="en-US" dirty="0"/>
              <a:t> 맛을 갖고 있다</a:t>
            </a:r>
            <a:r>
              <a:rPr lang="en-US" altLang="ko-KR" dirty="0" smtClean="0"/>
              <a:t>.</a:t>
            </a:r>
            <a:endParaRPr lang="en-US" altLang="ko-KR" dirty="0"/>
          </a:p>
        </p:txBody>
      </p:sp>
    </p:spTree>
    <p:extLst>
      <p:ext uri="{BB962C8B-B14F-4D97-AF65-F5344CB8AC3E}">
        <p14:creationId xmlns:p14="http://schemas.microsoft.com/office/powerpoint/2010/main" val="3650132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四特酒</a:t>
            </a:r>
          </a:p>
        </p:txBody>
      </p:sp>
      <p:pic>
        <p:nvPicPr>
          <p:cNvPr id="3" name="그림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508" y="2000921"/>
            <a:ext cx="3594348" cy="3042173"/>
          </a:xfrm>
          <a:prstGeom prst="rect">
            <a:avLst/>
          </a:prstGeom>
        </p:spPr>
      </p:pic>
      <p:sp>
        <p:nvSpPr>
          <p:cNvPr id="4" name="직사각형 3"/>
          <p:cNvSpPr/>
          <p:nvPr/>
        </p:nvSpPr>
        <p:spPr>
          <a:xfrm>
            <a:off x="4857078" y="1947133"/>
            <a:ext cx="3099832" cy="2585323"/>
          </a:xfrm>
          <a:prstGeom prst="rect">
            <a:avLst/>
          </a:prstGeom>
        </p:spPr>
        <p:txBody>
          <a:bodyPr wrap="square">
            <a:spAutoFit/>
          </a:bodyPr>
          <a:lstStyle/>
          <a:p>
            <a:r>
              <a:rPr lang="zh-CN" altLang="en-US" dirty="0"/>
              <a:t>四特酒有限责任公司创建于</a:t>
            </a:r>
            <a:r>
              <a:rPr lang="en-US" altLang="zh-CN" dirty="0"/>
              <a:t>1952</a:t>
            </a:r>
            <a:r>
              <a:rPr lang="zh-CN" altLang="en-US" dirty="0"/>
              <a:t>年，坐落在中华酒文化的发祥地之一 </a:t>
            </a:r>
            <a:r>
              <a:rPr lang="en-US" altLang="zh-CN" dirty="0"/>
              <a:t>——</a:t>
            </a:r>
            <a:r>
              <a:rPr lang="zh-CN" altLang="en-US" b="1" dirty="0"/>
              <a:t>江西省宜春</a:t>
            </a:r>
            <a:r>
              <a:rPr lang="zh-CN" altLang="en-US" dirty="0"/>
              <a:t>市樟树市。公司现占地面积</a:t>
            </a:r>
            <a:r>
              <a:rPr lang="en-US" altLang="zh-CN" dirty="0"/>
              <a:t>2742</a:t>
            </a:r>
            <a:r>
              <a:rPr lang="zh-CN" altLang="en-US" dirty="0"/>
              <a:t>亩，拥有员工近</a:t>
            </a:r>
            <a:r>
              <a:rPr lang="en-US" altLang="zh-CN" dirty="0"/>
              <a:t>5000</a:t>
            </a:r>
            <a:r>
              <a:rPr lang="zh-CN" altLang="en-US" dirty="0"/>
              <a:t>人，是“中国食品工业百强企业”、“全国酿酒行业百名先进企业”、“江西优强企业”。</a:t>
            </a:r>
            <a:endParaRPr lang="ko-KR" altLang="en-US" dirty="0"/>
          </a:p>
        </p:txBody>
      </p:sp>
    </p:spTree>
    <p:extLst>
      <p:ext uri="{BB962C8B-B14F-4D97-AF65-F5344CB8AC3E}">
        <p14:creationId xmlns:p14="http://schemas.microsoft.com/office/powerpoint/2010/main" val="290259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한국의 소주</a:t>
            </a:r>
            <a:endParaRPr lang="ko-KR" altLang="en-US" dirty="0"/>
          </a:p>
        </p:txBody>
      </p:sp>
      <p:sp>
        <p:nvSpPr>
          <p:cNvPr id="3" name="내용 개체 틀 2"/>
          <p:cNvSpPr>
            <a:spLocks noGrp="1"/>
          </p:cNvSpPr>
          <p:nvPr>
            <p:ph idx="1"/>
          </p:nvPr>
        </p:nvSpPr>
        <p:spPr>
          <a:xfrm>
            <a:off x="583183" y="1515580"/>
            <a:ext cx="7886700" cy="4996363"/>
          </a:xfrm>
        </p:spPr>
        <p:txBody>
          <a:bodyPr>
            <a:normAutofit fontScale="85000" lnSpcReduction="20000"/>
          </a:bodyPr>
          <a:lstStyle/>
          <a:p>
            <a:pPr>
              <a:lnSpc>
                <a:spcPct val="160000"/>
              </a:lnSpc>
            </a:pPr>
            <a:r>
              <a:rPr lang="ko-KR" altLang="en-US" dirty="0" smtClean="0"/>
              <a:t>소주</a:t>
            </a:r>
            <a:r>
              <a:rPr lang="en-US" altLang="ko-KR" dirty="0" smtClean="0"/>
              <a:t>; </a:t>
            </a:r>
            <a:r>
              <a:rPr lang="ko-KR" altLang="en-US" dirty="0" smtClean="0"/>
              <a:t>한국의</a:t>
            </a:r>
            <a:r>
              <a:rPr lang="ko-KR" altLang="en-US" dirty="0"/>
              <a:t> </a:t>
            </a:r>
            <a:r>
              <a:rPr lang="ko-KR" altLang="en-US" dirty="0" err="1">
                <a:hlinkClick r:id="rId2" tooltip="전통주"/>
              </a:rPr>
              <a:t>전통식</a:t>
            </a:r>
            <a:r>
              <a:rPr lang="ko-KR" altLang="en-US" dirty="0"/>
              <a:t> </a:t>
            </a:r>
            <a:r>
              <a:rPr lang="ko-KR" altLang="en-US" dirty="0">
                <a:hlinkClick r:id="rId3" tooltip="증류주"/>
              </a:rPr>
              <a:t>증류주</a:t>
            </a:r>
            <a:r>
              <a:rPr lang="ko-KR" altLang="en-US" dirty="0"/>
              <a:t>로 맛과 향이 뛰어난 </a:t>
            </a:r>
            <a:r>
              <a:rPr lang="ko-KR" altLang="en-US" dirty="0" err="1">
                <a:hlinkClick r:id="rId4" tooltip="증류식 소주"/>
              </a:rPr>
              <a:t>증류식</a:t>
            </a:r>
            <a:r>
              <a:rPr lang="ko-KR" altLang="en-US" dirty="0">
                <a:hlinkClick r:id="rId4" tooltip="증류식 소주"/>
              </a:rPr>
              <a:t> </a:t>
            </a:r>
            <a:r>
              <a:rPr lang="ko-KR" altLang="en-US" dirty="0" smtClean="0">
                <a:hlinkClick r:id="rId4" tooltip="증류식 소주"/>
              </a:rPr>
              <a:t>소주</a:t>
            </a:r>
            <a:endParaRPr lang="en-US" altLang="ko-KR" dirty="0" smtClean="0"/>
          </a:p>
          <a:p>
            <a:pPr>
              <a:lnSpc>
                <a:spcPct val="160000"/>
              </a:lnSpc>
            </a:pPr>
            <a:r>
              <a:rPr lang="ko-KR" altLang="en-US" dirty="0" err="1" smtClean="0"/>
              <a:t>희석식</a:t>
            </a:r>
            <a:r>
              <a:rPr lang="ko-KR" altLang="en-US" dirty="0" smtClean="0"/>
              <a:t> 소주</a:t>
            </a:r>
            <a:r>
              <a:rPr lang="en-US" altLang="ko-KR" dirty="0" smtClean="0"/>
              <a:t>; </a:t>
            </a:r>
            <a:r>
              <a:rPr lang="ko-KR" altLang="en-US" dirty="0"/>
              <a:t> </a:t>
            </a:r>
            <a:r>
              <a:rPr lang="ko-KR" altLang="en-US" dirty="0" err="1">
                <a:hlinkClick r:id="rId5" tooltip="타피오카"/>
              </a:rPr>
              <a:t>타피오카</a:t>
            </a:r>
            <a:r>
              <a:rPr lang="en-US" altLang="ko-KR" dirty="0"/>
              <a:t>, </a:t>
            </a:r>
            <a:r>
              <a:rPr lang="ko-KR" altLang="en-US" dirty="0">
                <a:hlinkClick r:id="rId6" tooltip="감자"/>
              </a:rPr>
              <a:t>감자</a:t>
            </a:r>
            <a:r>
              <a:rPr lang="ko-KR" altLang="en-US" dirty="0"/>
              <a:t> 등의 곡물을 </a:t>
            </a:r>
            <a:r>
              <a:rPr lang="ko-KR" altLang="en-US" dirty="0">
                <a:hlinkClick r:id="rId7" tooltip="발효"/>
              </a:rPr>
              <a:t>발효</a:t>
            </a:r>
            <a:r>
              <a:rPr lang="ko-KR" altLang="en-US" dirty="0"/>
              <a:t>시킨 후 </a:t>
            </a:r>
            <a:r>
              <a:rPr lang="ko-KR" altLang="en-US" dirty="0" err="1"/>
              <a:t>연속증류하여</a:t>
            </a:r>
            <a:r>
              <a:rPr lang="ko-KR" altLang="en-US" dirty="0"/>
              <a:t> 얻어낸 </a:t>
            </a:r>
            <a:r>
              <a:rPr lang="en-US" altLang="ko-KR" dirty="0"/>
              <a:t>95% </a:t>
            </a:r>
            <a:r>
              <a:rPr lang="ko-KR" altLang="en-US" dirty="0"/>
              <a:t>고순도의 </a:t>
            </a:r>
            <a:r>
              <a:rPr lang="ko-KR" altLang="en-US" u="sng" dirty="0" smtClean="0"/>
              <a:t>주정</a:t>
            </a:r>
            <a:r>
              <a:rPr lang="ko-KR" altLang="en-US" dirty="0" smtClean="0"/>
              <a:t>에</a:t>
            </a:r>
            <a:r>
              <a:rPr lang="ko-KR" altLang="en-US" dirty="0"/>
              <a:t> </a:t>
            </a:r>
            <a:r>
              <a:rPr lang="ko-KR" altLang="en-US" dirty="0">
                <a:hlinkClick r:id="rId8" tooltip="물"/>
              </a:rPr>
              <a:t>물</a:t>
            </a:r>
            <a:r>
              <a:rPr lang="ko-KR" altLang="en-US" dirty="0"/>
              <a:t>과 </a:t>
            </a:r>
            <a:r>
              <a:rPr lang="ko-KR" altLang="en-US" dirty="0" err="1">
                <a:hlinkClick r:id="rId9" tooltip="조미료"/>
              </a:rPr>
              <a:t>식품첨가물</a:t>
            </a:r>
            <a:r>
              <a:rPr lang="ko-KR" altLang="en-US" dirty="0" err="1"/>
              <a:t>를</a:t>
            </a:r>
            <a:r>
              <a:rPr lang="ko-KR" altLang="en-US" dirty="0"/>
              <a:t> </a:t>
            </a:r>
            <a:r>
              <a:rPr lang="ko-KR" altLang="en-US" dirty="0" smtClean="0"/>
              <a:t>첨가하는 것으로 에탄올에 </a:t>
            </a:r>
            <a:r>
              <a:rPr lang="ko-KR" altLang="en-US" dirty="0"/>
              <a:t>물을 </a:t>
            </a:r>
            <a:r>
              <a:rPr lang="ko-KR" altLang="en-US" dirty="0" smtClean="0"/>
              <a:t>탄 것 같은 술</a:t>
            </a:r>
            <a:endParaRPr lang="en-US" altLang="ko-KR" dirty="0" smtClean="0"/>
          </a:p>
          <a:p>
            <a:pPr lvl="1">
              <a:lnSpc>
                <a:spcPct val="160000"/>
              </a:lnSpc>
            </a:pPr>
            <a:r>
              <a:rPr lang="ko-KR" altLang="en-US" dirty="0">
                <a:hlinkClick r:id="rId10" tooltip="주정"/>
              </a:rPr>
              <a:t>주정</a:t>
            </a:r>
            <a:r>
              <a:rPr lang="ko-KR" altLang="en-US" dirty="0"/>
              <a:t>은 소주 제조사가 아니라</a:t>
            </a:r>
            <a:r>
              <a:rPr lang="en-US" altLang="ko-KR" dirty="0"/>
              <a:t>, </a:t>
            </a:r>
            <a:r>
              <a:rPr lang="ko-KR" altLang="en-US" dirty="0"/>
              <a:t>별도로 설립된 </a:t>
            </a:r>
            <a:r>
              <a:rPr lang="ko-KR" altLang="en-US" dirty="0">
                <a:hlinkClick r:id="rId11" tooltip="http://www.kasc.co.kr/sub/Community/Community1_3.htm"/>
              </a:rPr>
              <a:t>전국 </a:t>
            </a:r>
            <a:r>
              <a:rPr lang="en-US" altLang="ko-KR" dirty="0">
                <a:hlinkClick r:id="rId11" tooltip="http://www.kasc.co.kr/sub/Community/Community1_3.htm"/>
              </a:rPr>
              <a:t>10</a:t>
            </a:r>
            <a:r>
              <a:rPr lang="ko-KR" altLang="en-US" dirty="0">
                <a:hlinkClick r:id="rId11" tooltip="http://www.kasc.co.kr/sub/Community/Community1_3.htm"/>
              </a:rPr>
              <a:t>개 주정 제조업자</a:t>
            </a:r>
            <a:r>
              <a:rPr lang="ko-KR" altLang="en-US" dirty="0"/>
              <a:t>가 제조하고 </a:t>
            </a:r>
            <a:r>
              <a:rPr lang="ko-KR" altLang="en-US" dirty="0" smtClean="0"/>
              <a:t>이것이</a:t>
            </a:r>
            <a:r>
              <a:rPr lang="ko-KR" altLang="en-US" dirty="0"/>
              <a:t> </a:t>
            </a:r>
            <a:r>
              <a:rPr lang="ko-KR" altLang="en-US" dirty="0" smtClean="0">
                <a:hlinkClick r:id="rId12" tooltip="http://www.kasc.co.kr/"/>
              </a:rPr>
              <a:t>대한주정판매</a:t>
            </a:r>
            <a:r>
              <a:rPr lang="ko-KR" altLang="en-US" dirty="0" smtClean="0"/>
              <a:t>로 </a:t>
            </a:r>
            <a:r>
              <a:rPr lang="ko-KR" altLang="en-US" dirty="0"/>
              <a:t>일괄 납품된 다음 각 소주 제조사로 </a:t>
            </a:r>
            <a:r>
              <a:rPr lang="ko-KR" altLang="en-US" b="1" dirty="0"/>
              <a:t>정부가 책정한 가격에</a:t>
            </a:r>
            <a:r>
              <a:rPr lang="ko-KR" altLang="en-US" dirty="0"/>
              <a:t> 판매되는 </a:t>
            </a:r>
            <a:r>
              <a:rPr lang="ko-KR" altLang="en-US" dirty="0" smtClean="0"/>
              <a:t>시스템</a:t>
            </a:r>
            <a:r>
              <a:rPr lang="en-US" altLang="ko-KR" dirty="0" smtClean="0"/>
              <a:t>. </a:t>
            </a:r>
            <a:r>
              <a:rPr lang="ko-KR" altLang="en-US" dirty="0" smtClean="0"/>
              <a:t>주정의 </a:t>
            </a:r>
            <a:r>
              <a:rPr lang="ko-KR" altLang="en-US" dirty="0"/>
              <a:t>원료 곡물조차 정부가 직접 배급하도록 되어 </a:t>
            </a:r>
            <a:r>
              <a:rPr lang="ko-KR" altLang="en-US" dirty="0" smtClean="0"/>
              <a:t>있어 </a:t>
            </a:r>
            <a:r>
              <a:rPr lang="ko-KR" altLang="en-US" dirty="0"/>
              <a:t>계획경제 시스템</a:t>
            </a:r>
          </a:p>
        </p:txBody>
      </p:sp>
    </p:spTree>
    <p:extLst>
      <p:ext uri="{BB962C8B-B14F-4D97-AF65-F5344CB8AC3E}">
        <p14:creationId xmlns:p14="http://schemas.microsoft.com/office/powerpoint/2010/main" val="370112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dirty="0"/>
              <a:t>지역별로 </a:t>
            </a:r>
            <a:r>
              <a:rPr lang="ko-KR" altLang="en-US" dirty="0" smtClean="0"/>
              <a:t>다양한 소주상표</a:t>
            </a:r>
            <a:endParaRPr lang="ko-KR" altLang="en-US" dirty="0"/>
          </a:p>
        </p:txBody>
      </p:sp>
      <p:sp>
        <p:nvSpPr>
          <p:cNvPr id="3" name="내용 개체 틀 2"/>
          <p:cNvSpPr>
            <a:spLocks noGrp="1"/>
          </p:cNvSpPr>
          <p:nvPr>
            <p:ph idx="1"/>
          </p:nvPr>
        </p:nvSpPr>
        <p:spPr>
          <a:xfrm>
            <a:off x="285078" y="1433384"/>
            <a:ext cx="8665284" cy="5239265"/>
          </a:xfrm>
        </p:spPr>
        <p:txBody>
          <a:bodyPr>
            <a:normAutofit fontScale="92500" lnSpcReduction="20000"/>
          </a:bodyPr>
          <a:lstStyle/>
          <a:p>
            <a:pPr>
              <a:lnSpc>
                <a:spcPct val="120000"/>
              </a:lnSpc>
            </a:pPr>
            <a:r>
              <a:rPr lang="ko-KR" altLang="en-US" dirty="0" smtClean="0"/>
              <a:t>일제강점기 때부터 </a:t>
            </a:r>
            <a:r>
              <a:rPr lang="ko-KR" altLang="en-US" dirty="0"/>
              <a:t>차지한 영역을 서로 침범하지 말자는 암묵적 </a:t>
            </a:r>
            <a:r>
              <a:rPr lang="ko-KR" altLang="en-US" dirty="0" smtClean="0"/>
              <a:t>합의</a:t>
            </a:r>
            <a:endParaRPr lang="en-US" altLang="ko-KR" dirty="0" smtClean="0"/>
          </a:p>
          <a:p>
            <a:pPr lvl="1">
              <a:lnSpc>
                <a:spcPct val="120000"/>
              </a:lnSpc>
            </a:pPr>
            <a:r>
              <a:rPr lang="ko-KR" altLang="en-US" b="1" dirty="0"/>
              <a:t>서울</a:t>
            </a:r>
            <a:r>
              <a:rPr lang="en-US" altLang="ko-KR" dirty="0"/>
              <a:t>: </a:t>
            </a:r>
            <a:r>
              <a:rPr lang="ko-KR" altLang="en-US" dirty="0"/>
              <a:t>진로의 </a:t>
            </a:r>
            <a:r>
              <a:rPr lang="ko-KR" altLang="en-US" dirty="0" err="1" smtClean="0"/>
              <a:t>참이슬</a:t>
            </a:r>
            <a:endParaRPr lang="en-US" altLang="ko-KR" dirty="0"/>
          </a:p>
          <a:p>
            <a:pPr lvl="1">
              <a:lnSpc>
                <a:spcPct val="120000"/>
              </a:lnSpc>
            </a:pPr>
            <a:r>
              <a:rPr lang="ko-KR" altLang="en-US" b="1" dirty="0"/>
              <a:t>강원</a:t>
            </a:r>
            <a:r>
              <a:rPr lang="en-US" altLang="ko-KR" dirty="0"/>
              <a:t>: </a:t>
            </a:r>
            <a:r>
              <a:rPr lang="ko-KR" altLang="en-US" dirty="0" smtClean="0"/>
              <a:t>처음처럼</a:t>
            </a:r>
            <a:r>
              <a:rPr lang="en-US" altLang="ko-KR" dirty="0" smtClean="0"/>
              <a:t>, </a:t>
            </a:r>
            <a:r>
              <a:rPr lang="ko-KR" altLang="en-US" dirty="0"/>
              <a:t>옛 </a:t>
            </a:r>
            <a:r>
              <a:rPr lang="ko-KR" altLang="en-US" dirty="0" err="1" smtClean="0"/>
              <a:t>경월소주에서</a:t>
            </a:r>
            <a:r>
              <a:rPr lang="ko-KR" altLang="en-US" dirty="0" smtClean="0"/>
              <a:t> 시작 </a:t>
            </a:r>
            <a:r>
              <a:rPr lang="ko-KR" altLang="en-US" dirty="0" err="1" smtClean="0"/>
              <a:t>두산주류</a:t>
            </a:r>
            <a:r>
              <a:rPr lang="en-US" altLang="ko-KR" dirty="0"/>
              <a:t>BG</a:t>
            </a:r>
            <a:r>
              <a:rPr lang="ko-KR" altLang="en-US" dirty="0"/>
              <a:t>에서 </a:t>
            </a:r>
            <a:r>
              <a:rPr lang="ko-KR" altLang="en-US" dirty="0" smtClean="0"/>
              <a:t>처음처럼 출시</a:t>
            </a:r>
            <a:r>
              <a:rPr lang="en-US" altLang="ko-KR" dirty="0" smtClean="0"/>
              <a:t>,</a:t>
            </a:r>
            <a:r>
              <a:rPr lang="ko-KR" altLang="en-US" dirty="0" smtClean="0"/>
              <a:t> </a:t>
            </a:r>
            <a:r>
              <a:rPr lang="ko-KR" altLang="en-US" dirty="0"/>
              <a:t>현재 롯데칠성음료에서 </a:t>
            </a:r>
            <a:r>
              <a:rPr lang="ko-KR" altLang="en-US" dirty="0" smtClean="0"/>
              <a:t>생산</a:t>
            </a:r>
            <a:endParaRPr lang="en-US" altLang="ko-KR" dirty="0"/>
          </a:p>
          <a:p>
            <a:pPr lvl="1">
              <a:lnSpc>
                <a:spcPct val="120000"/>
              </a:lnSpc>
            </a:pPr>
            <a:r>
              <a:rPr lang="ko-KR" altLang="en-US" b="1" dirty="0"/>
              <a:t>충북</a:t>
            </a:r>
            <a:r>
              <a:rPr lang="en-US" altLang="ko-KR" dirty="0"/>
              <a:t>: </a:t>
            </a:r>
            <a:r>
              <a:rPr lang="ko-KR" altLang="en-US" dirty="0" smtClean="0"/>
              <a:t>시원소주 청풍</a:t>
            </a:r>
            <a:endParaRPr lang="en-US" altLang="ko-KR" dirty="0"/>
          </a:p>
          <a:p>
            <a:pPr lvl="1">
              <a:lnSpc>
                <a:spcPct val="120000"/>
              </a:lnSpc>
            </a:pPr>
            <a:r>
              <a:rPr lang="ko-KR" altLang="en-US" b="1" dirty="0"/>
              <a:t>충남</a:t>
            </a:r>
            <a:r>
              <a:rPr lang="en-US" altLang="ko-KR" dirty="0"/>
              <a:t>: </a:t>
            </a:r>
            <a:r>
              <a:rPr lang="ko-KR" altLang="en-US" dirty="0" err="1"/>
              <a:t>맥키스</a:t>
            </a:r>
            <a:r>
              <a:rPr lang="ko-KR" altLang="en-US" dirty="0"/>
              <a:t> 컴퍼니</a:t>
            </a:r>
            <a:r>
              <a:rPr lang="en-US" altLang="ko-KR" dirty="0" smtClean="0"/>
              <a:t>O2</a:t>
            </a:r>
            <a:r>
              <a:rPr lang="ko-KR" altLang="en-US" dirty="0" smtClean="0"/>
              <a:t>린</a:t>
            </a:r>
            <a:endParaRPr lang="en-US" altLang="ko-KR" dirty="0"/>
          </a:p>
          <a:p>
            <a:pPr lvl="1">
              <a:lnSpc>
                <a:spcPct val="120000"/>
              </a:lnSpc>
            </a:pPr>
            <a:r>
              <a:rPr lang="ko-KR" altLang="en-US" b="1" dirty="0"/>
              <a:t>전북</a:t>
            </a:r>
            <a:r>
              <a:rPr lang="en-US" altLang="ko-KR" dirty="0"/>
              <a:t>: </a:t>
            </a:r>
            <a:r>
              <a:rPr lang="ko-KR" altLang="en-US" dirty="0"/>
              <a:t>진로의 </a:t>
            </a:r>
            <a:r>
              <a:rPr lang="ko-KR" altLang="en-US" dirty="0" err="1" smtClean="0"/>
              <a:t>하이트</a:t>
            </a:r>
            <a:endParaRPr lang="en-US" altLang="ko-KR" dirty="0"/>
          </a:p>
          <a:p>
            <a:pPr lvl="1">
              <a:lnSpc>
                <a:spcPct val="120000"/>
              </a:lnSpc>
            </a:pPr>
            <a:r>
              <a:rPr lang="ko-KR" altLang="en-US" b="1" dirty="0"/>
              <a:t>광주</a:t>
            </a:r>
            <a:r>
              <a:rPr lang="en-US" altLang="ko-KR" b="1" dirty="0"/>
              <a:t>,</a:t>
            </a:r>
            <a:r>
              <a:rPr lang="ko-KR" altLang="en-US" b="1" dirty="0"/>
              <a:t>전남</a:t>
            </a:r>
            <a:r>
              <a:rPr lang="en-US" altLang="ko-KR" dirty="0"/>
              <a:t>: </a:t>
            </a:r>
            <a:r>
              <a:rPr lang="ko-KR" altLang="en-US" dirty="0" err="1" smtClean="0"/>
              <a:t>보해양조</a:t>
            </a:r>
            <a:r>
              <a:rPr lang="ko-KR" altLang="en-US" dirty="0" smtClean="0"/>
              <a:t> </a:t>
            </a:r>
            <a:r>
              <a:rPr lang="ko-KR" altLang="en-US" dirty="0" err="1" smtClean="0"/>
              <a:t>잎새주</a:t>
            </a:r>
            <a:r>
              <a:rPr lang="en-US" altLang="ko-KR" dirty="0" smtClean="0"/>
              <a:t> </a:t>
            </a:r>
            <a:r>
              <a:rPr lang="ko-KR" altLang="en-US" dirty="0" smtClean="0"/>
              <a:t>인공조미료가 </a:t>
            </a:r>
            <a:r>
              <a:rPr lang="ko-KR" altLang="en-US" dirty="0"/>
              <a:t>첨가되어 있지 않다</a:t>
            </a:r>
            <a:r>
              <a:rPr lang="en-US" altLang="ko-KR" dirty="0"/>
              <a:t>.</a:t>
            </a:r>
          </a:p>
          <a:p>
            <a:pPr lvl="1">
              <a:lnSpc>
                <a:spcPct val="120000"/>
              </a:lnSpc>
            </a:pPr>
            <a:r>
              <a:rPr lang="ko-KR" altLang="en-US" b="1" dirty="0"/>
              <a:t>대구</a:t>
            </a:r>
            <a:r>
              <a:rPr lang="en-US" altLang="ko-KR" b="1" dirty="0"/>
              <a:t>,</a:t>
            </a:r>
            <a:r>
              <a:rPr lang="ko-KR" altLang="en-US" b="1" dirty="0"/>
              <a:t>경북</a:t>
            </a:r>
            <a:r>
              <a:rPr lang="en-US" altLang="ko-KR" dirty="0"/>
              <a:t>: </a:t>
            </a:r>
            <a:r>
              <a:rPr lang="ko-KR" altLang="en-US" dirty="0" err="1" smtClean="0"/>
              <a:t>금복주</a:t>
            </a:r>
            <a:r>
              <a:rPr lang="ko-KR" altLang="en-US" dirty="0" smtClean="0"/>
              <a:t> </a:t>
            </a:r>
            <a:r>
              <a:rPr lang="ko-KR" altLang="en-US" dirty="0" err="1" smtClean="0"/>
              <a:t>참소주</a:t>
            </a:r>
            <a:endParaRPr lang="en-US" altLang="ko-KR" dirty="0"/>
          </a:p>
          <a:p>
            <a:pPr lvl="1">
              <a:lnSpc>
                <a:spcPct val="120000"/>
              </a:lnSpc>
            </a:pPr>
            <a:r>
              <a:rPr lang="ko-KR" altLang="en-US" b="1" dirty="0"/>
              <a:t>울산</a:t>
            </a:r>
            <a:r>
              <a:rPr lang="en-US" altLang="ko-KR" b="1" dirty="0"/>
              <a:t>,</a:t>
            </a:r>
            <a:r>
              <a:rPr lang="ko-KR" altLang="en-US" b="1" dirty="0"/>
              <a:t>경남</a:t>
            </a:r>
            <a:r>
              <a:rPr lang="en-US" altLang="ko-KR" dirty="0"/>
              <a:t>: </a:t>
            </a:r>
            <a:r>
              <a:rPr lang="ko-KR" altLang="en-US" dirty="0"/>
              <a:t>무학 종합 </a:t>
            </a:r>
            <a:r>
              <a:rPr lang="ko-KR" altLang="en-US" dirty="0" smtClean="0"/>
              <a:t>주류 화이트</a:t>
            </a:r>
            <a:r>
              <a:rPr lang="en-US" altLang="ko-KR" dirty="0" smtClean="0"/>
              <a:t>, </a:t>
            </a:r>
            <a:r>
              <a:rPr lang="ko-KR" altLang="en-US" dirty="0" err="1" smtClean="0"/>
              <a:t>좋은데이</a:t>
            </a:r>
            <a:endParaRPr lang="en-US" altLang="ko-KR" dirty="0" smtClean="0"/>
          </a:p>
          <a:p>
            <a:pPr lvl="1">
              <a:lnSpc>
                <a:spcPct val="120000"/>
              </a:lnSpc>
            </a:pPr>
            <a:r>
              <a:rPr lang="ko-KR" altLang="en-US" b="1" dirty="0" smtClean="0"/>
              <a:t>부산</a:t>
            </a:r>
            <a:r>
              <a:rPr lang="en-US" altLang="ko-KR" dirty="0"/>
              <a:t>: </a:t>
            </a:r>
            <a:r>
              <a:rPr lang="ko-KR" altLang="en-US" dirty="0" smtClean="0"/>
              <a:t>대선주조 </a:t>
            </a:r>
            <a:r>
              <a:rPr lang="en-US" altLang="ko-KR" dirty="0" smtClean="0"/>
              <a:t>C1</a:t>
            </a:r>
            <a:endParaRPr lang="en-US" altLang="ko-KR" dirty="0"/>
          </a:p>
          <a:p>
            <a:pPr lvl="1">
              <a:lnSpc>
                <a:spcPct val="120000"/>
              </a:lnSpc>
            </a:pPr>
            <a:r>
              <a:rPr lang="ko-KR" altLang="en-US" b="1" dirty="0"/>
              <a:t>제주</a:t>
            </a:r>
            <a:r>
              <a:rPr lang="en-US" altLang="ko-KR" dirty="0"/>
              <a:t>: </a:t>
            </a:r>
            <a:r>
              <a:rPr lang="en-US" altLang="ko-KR" dirty="0" smtClean="0"/>
              <a:t> </a:t>
            </a:r>
            <a:r>
              <a:rPr lang="ko-KR" altLang="en-US" dirty="0"/>
              <a:t>한라산 </a:t>
            </a:r>
            <a:r>
              <a:rPr lang="ko-KR" altLang="en-US" dirty="0" smtClean="0"/>
              <a:t>소주 한라산</a:t>
            </a:r>
            <a:endParaRPr lang="ko-KR" altLang="en-US" dirty="0"/>
          </a:p>
        </p:txBody>
      </p:sp>
    </p:spTree>
    <p:extLst>
      <p:ext uri="{BB962C8B-B14F-4D97-AF65-F5344CB8AC3E}">
        <p14:creationId xmlns:p14="http://schemas.microsoft.com/office/powerpoint/2010/main" val="355785730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13992</TotalTime>
  <Words>4181</Words>
  <Application>Microsoft Office PowerPoint</Application>
  <PresentationFormat>화면 슬라이드 쇼(4:3)</PresentationFormat>
  <Paragraphs>303</Paragraphs>
  <Slides>78</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78</vt:i4>
      </vt:variant>
    </vt:vector>
  </HeadingPairs>
  <TitlesOfParts>
    <vt:vector size="87" baseType="lpstr">
      <vt:lpstr>ＭＳ Ｐゴシック</vt:lpstr>
      <vt:lpstr>新細明體</vt:lpstr>
      <vt:lpstr>宋体</vt:lpstr>
      <vt:lpstr>맑은 고딕</vt:lpstr>
      <vt:lpstr>Arial</vt:lpstr>
      <vt:lpstr>Calibri</vt:lpstr>
      <vt:lpstr>Calibri Light</vt:lpstr>
      <vt:lpstr>tahoma</vt:lpstr>
      <vt:lpstr>Office 테마</vt:lpstr>
      <vt:lpstr>증류주</vt:lpstr>
      <vt:lpstr>소주의 기원</vt:lpstr>
      <vt:lpstr>소주의 기원</vt:lpstr>
      <vt:lpstr>Liquor vs. liqueur</vt:lpstr>
      <vt:lpstr>RakI</vt:lpstr>
      <vt:lpstr>Arak</vt:lpstr>
      <vt:lpstr>焼酎 vs. 燒酒</vt:lpstr>
      <vt:lpstr>한국의 소주</vt:lpstr>
      <vt:lpstr>지역별로 다양한 소주상표</vt:lpstr>
      <vt:lpstr>소주지도</vt:lpstr>
      <vt:lpstr>PowerPoint 프레젠테이션</vt:lpstr>
      <vt:lpstr>소주 증류기</vt:lpstr>
      <vt:lpstr>PowerPoint 프레젠테이션</vt:lpstr>
      <vt:lpstr>Cognac</vt:lpstr>
      <vt:lpstr>Kirkland Cognac</vt:lpstr>
      <vt:lpstr>Armanac</vt:lpstr>
      <vt:lpstr>Armenian Brandy</vt:lpstr>
      <vt:lpstr>위스키 증류기</vt:lpstr>
      <vt:lpstr>위스키</vt:lpstr>
      <vt:lpstr>PowerPoint 프레젠테이션</vt:lpstr>
      <vt:lpstr>몰트위스키지도</vt:lpstr>
      <vt:lpstr>PowerPoint 프레젠테이션</vt:lpstr>
      <vt:lpstr>TALISKER 10 - Single malt – Skye</vt:lpstr>
      <vt:lpstr>LINKWOOD 12 - 싱글몰트 - Speyside</vt:lpstr>
      <vt:lpstr>Cragganmore 12 - 싱글몰트 - Speyside</vt:lpstr>
      <vt:lpstr>Glenfiddich 12 - Single malt - Speyside</vt:lpstr>
      <vt:lpstr>The Balvenie 25 - Single Barrel -Speyside</vt:lpstr>
      <vt:lpstr>Macallan 12 – Single malt –Speyside </vt:lpstr>
      <vt:lpstr>DALWHINNIE 15 - Single malt – The Highlands</vt:lpstr>
      <vt:lpstr>OBAN 14 – Single malt – West highlands</vt:lpstr>
      <vt:lpstr> Islay </vt:lpstr>
      <vt:lpstr>CAOL ILA 12 – Single malt - Islay</vt:lpstr>
      <vt:lpstr>Laphroaig 10 – single malt - Islay</vt:lpstr>
      <vt:lpstr>LAGAVULIN 16 - Single malt – Islay</vt:lpstr>
      <vt:lpstr>Ardbeg 10 – Single malt - Islay</vt:lpstr>
      <vt:lpstr>GLENKINCHIE 12 - Single malt – The Lowlands</vt:lpstr>
      <vt:lpstr>Jonney Walker - Blended Whisky</vt:lpstr>
      <vt:lpstr>The Famous Grouse - Blended Whisky</vt:lpstr>
      <vt:lpstr>White Horse - Blended Whisky</vt:lpstr>
      <vt:lpstr>Akashi(明石)-Japanese whiskey</vt:lpstr>
      <vt:lpstr>Costco Kirkland Signature Blended Scotch Whisky – Aged 12 Years</vt:lpstr>
      <vt:lpstr>Burbon Whiskey </vt:lpstr>
      <vt:lpstr>Knob Creek</vt:lpstr>
      <vt:lpstr>Kirkland Bourbon</vt:lpstr>
      <vt:lpstr>Tennessee Whiskey</vt:lpstr>
      <vt:lpstr>Jack Daniel’s</vt:lpstr>
      <vt:lpstr>Canadian Whiskey</vt:lpstr>
      <vt:lpstr>Crown Royal</vt:lpstr>
      <vt:lpstr>Kirkland Canadian Whisky</vt:lpstr>
      <vt:lpstr>Gin</vt:lpstr>
      <vt:lpstr>Monkey 47 - Gin</vt:lpstr>
      <vt:lpstr>Kirkland Gin</vt:lpstr>
      <vt:lpstr>Tequila</vt:lpstr>
      <vt:lpstr>Jose Cuervo</vt:lpstr>
      <vt:lpstr>Kirkland Anejo Tequila</vt:lpstr>
      <vt:lpstr>럼</vt:lpstr>
      <vt:lpstr>Havana Club</vt:lpstr>
      <vt:lpstr>Kirkland Spiced Rum</vt:lpstr>
      <vt:lpstr>보드카</vt:lpstr>
      <vt:lpstr>Absolute</vt:lpstr>
      <vt:lpstr>Kirkland French Vodka</vt:lpstr>
      <vt:lpstr> Drambuie - Liqueur</vt:lpstr>
      <vt:lpstr>Jägermeister - Liqueur</vt:lpstr>
      <vt:lpstr>Campari – Liqueur</vt:lpstr>
      <vt:lpstr>Cointreau– Liqueur</vt:lpstr>
      <vt:lpstr>Martini – Vermouth; Fortified wine</vt:lpstr>
      <vt:lpstr>PowerPoint 프레젠테이션</vt:lpstr>
      <vt:lpstr>백주</vt:lpstr>
      <vt:lpstr>汾酒</vt:lpstr>
      <vt:lpstr>瀘州老窖特曲酒</vt:lpstr>
      <vt:lpstr>PowerPoint 프레젠테이션</vt:lpstr>
      <vt:lpstr>PowerPoint 프레젠테이션</vt:lpstr>
      <vt:lpstr>冰峪莊園大米原漿酒</vt:lpstr>
      <vt:lpstr>PowerPoint 프레젠테이션</vt:lpstr>
      <vt:lpstr>董酒</vt:lpstr>
      <vt:lpstr>豉味玉冰燒酒</vt:lpstr>
      <vt:lpstr>PowerPoint 프레젠테이션</vt:lpstr>
      <vt:lpstr>四特酒</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소주</dc:title>
  <dc:creator>선도원</dc:creator>
  <cp:lastModifiedBy>DSHUN</cp:lastModifiedBy>
  <cp:revision>244</cp:revision>
  <cp:lastPrinted>2020-01-11T03:40:00Z</cp:lastPrinted>
  <dcterms:created xsi:type="dcterms:W3CDTF">2017-06-18T02:58:56Z</dcterms:created>
  <dcterms:modified xsi:type="dcterms:W3CDTF">2024-02-02T05:49:43Z</dcterms:modified>
</cp:coreProperties>
</file>